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19" autoAdjust="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Defining</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Our business</a:t>
          </a:r>
        </a:p>
        <a:p>
          <a:pPr>
            <a:lnSpc>
              <a:spcPct val="100000"/>
            </a:lnSpc>
          </a:pPr>
          <a:r>
            <a:rPr lang="en-US" dirty="0"/>
            <a:t>problem</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Describing</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Statistics and data pre-processing</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Running Models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Preparation, results and discussion</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700778"/>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881089"/>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Defining</a:t>
          </a:r>
        </a:p>
      </dsp:txBody>
      <dsp:txXfrm>
        <a:off x="4228" y="1881089"/>
        <a:ext cx="3088125" cy="463218"/>
      </dsp:txXfrm>
    </dsp:sp>
    <dsp:sp modelId="{DD091D0A-5A25-4241-91F3-18D32B0BDD4F}">
      <dsp:nvSpPr>
        <dsp:cNvPr id="0" name=""/>
        <dsp:cNvSpPr/>
      </dsp:nvSpPr>
      <dsp:spPr>
        <a:xfrm>
          <a:off x="4228" y="2390571"/>
          <a:ext cx="3088125" cy="62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Our business</a:t>
          </a:r>
        </a:p>
        <a:p>
          <a:pPr marL="0" lvl="0" indent="0" algn="ctr" defTabSz="755650">
            <a:lnSpc>
              <a:spcPct val="100000"/>
            </a:lnSpc>
            <a:spcBef>
              <a:spcPct val="0"/>
            </a:spcBef>
            <a:spcAft>
              <a:spcPct val="35000"/>
            </a:spcAft>
            <a:buNone/>
          </a:pPr>
          <a:r>
            <a:rPr lang="en-US" sz="1700" kern="1200" dirty="0"/>
            <a:t>problem</a:t>
          </a:r>
        </a:p>
      </dsp:txBody>
      <dsp:txXfrm>
        <a:off x="4228" y="2390571"/>
        <a:ext cx="3088125" cy="623399"/>
      </dsp:txXfrm>
    </dsp:sp>
    <dsp:sp modelId="{210823F6-AC1A-46E3-9D99-A319DF497539}">
      <dsp:nvSpPr>
        <dsp:cNvPr id="0" name=""/>
        <dsp:cNvSpPr/>
      </dsp:nvSpPr>
      <dsp:spPr>
        <a:xfrm>
          <a:off x="4636415" y="700778"/>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881089"/>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Describing</a:t>
          </a:r>
        </a:p>
      </dsp:txBody>
      <dsp:txXfrm>
        <a:off x="3632774" y="1881089"/>
        <a:ext cx="3088125" cy="463218"/>
      </dsp:txXfrm>
    </dsp:sp>
    <dsp:sp modelId="{7CD40649-A74C-4AD8-B9D0-2573A1955C91}">
      <dsp:nvSpPr>
        <dsp:cNvPr id="0" name=""/>
        <dsp:cNvSpPr/>
      </dsp:nvSpPr>
      <dsp:spPr>
        <a:xfrm>
          <a:off x="3632774" y="2390571"/>
          <a:ext cx="3088125" cy="62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Statistics and data pre-processing</a:t>
          </a:r>
        </a:p>
      </dsp:txBody>
      <dsp:txXfrm>
        <a:off x="3632774" y="2390571"/>
        <a:ext cx="3088125" cy="623399"/>
      </dsp:txXfrm>
    </dsp:sp>
    <dsp:sp modelId="{B0A3ABD2-C471-4A21-8AEF-3843C86919E1}">
      <dsp:nvSpPr>
        <dsp:cNvPr id="0" name=""/>
        <dsp:cNvSpPr/>
      </dsp:nvSpPr>
      <dsp:spPr>
        <a:xfrm>
          <a:off x="8264962" y="700778"/>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881089"/>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Running Models</a:t>
          </a:r>
        </a:p>
      </dsp:txBody>
      <dsp:txXfrm>
        <a:off x="7261321" y="1881089"/>
        <a:ext cx="3088125" cy="463218"/>
      </dsp:txXfrm>
    </dsp:sp>
    <dsp:sp modelId="{6418EBED-F111-425B-8EE2-06B8B2297A68}">
      <dsp:nvSpPr>
        <dsp:cNvPr id="0" name=""/>
        <dsp:cNvSpPr/>
      </dsp:nvSpPr>
      <dsp:spPr>
        <a:xfrm>
          <a:off x="7261321" y="2390571"/>
          <a:ext cx="3088125" cy="62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Preparation, results and discussion</a:t>
          </a:r>
        </a:p>
      </dsp:txBody>
      <dsp:txXfrm>
        <a:off x="7261321" y="2390571"/>
        <a:ext cx="3088125" cy="62339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43228" y="1376039"/>
            <a:ext cx="3485073" cy="3108606"/>
          </a:xfrm>
        </p:spPr>
        <p:txBody>
          <a:bodyPr>
            <a:normAutofit fontScale="90000"/>
          </a:bodyPr>
          <a:lstStyle/>
          <a:p>
            <a:pPr algn="l"/>
            <a:r>
              <a:rPr lang="en-US" sz="4000" dirty="0"/>
              <a:t>IST 652 Scripting for Data Analysis Final Project: </a:t>
            </a:r>
            <a:r>
              <a:rPr lang="en-US" sz="4000" dirty="0">
                <a:solidFill>
                  <a:srgbClr val="FFC000"/>
                </a:solidFill>
              </a:rPr>
              <a:t>Video Games Sales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150268" y="4406508"/>
            <a:ext cx="3485072" cy="1026544"/>
          </a:xfrm>
        </p:spPr>
        <p:txBody>
          <a:bodyPr>
            <a:normAutofit/>
          </a:bodyPr>
          <a:lstStyle/>
          <a:p>
            <a:pPr algn="l"/>
            <a:r>
              <a:rPr lang="en-US" sz="2300" dirty="0">
                <a:solidFill>
                  <a:srgbClr val="5792BA"/>
                </a:solidFill>
              </a:rPr>
              <a:t>Kobi Wiseman</a:t>
            </a:r>
          </a:p>
          <a:p>
            <a:pPr algn="l"/>
            <a:r>
              <a:rPr lang="en-US" dirty="0">
                <a:solidFill>
                  <a:srgbClr val="5792BA"/>
                </a:solidFill>
              </a:rPr>
              <a:t>July 2020</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Exploratory Data Analysis</a:t>
            </a:r>
          </a:p>
        </p:txBody>
      </p:sp>
      <p:sp>
        <p:nvSpPr>
          <p:cNvPr id="5" name="TextBox 4">
            <a:extLst>
              <a:ext uri="{FF2B5EF4-FFF2-40B4-BE49-F238E27FC236}">
                <a16:creationId xmlns:a16="http://schemas.microsoft.com/office/drawing/2014/main" id="{1EB65B1B-E366-448A-A33C-DB0673C303DD}"/>
              </a:ext>
            </a:extLst>
          </p:cNvPr>
          <p:cNvSpPr txBox="1"/>
          <p:nvPr/>
        </p:nvSpPr>
        <p:spPr>
          <a:xfrm>
            <a:off x="195309" y="1145219"/>
            <a:ext cx="2657074" cy="369332"/>
          </a:xfrm>
          <a:prstGeom prst="rect">
            <a:avLst/>
          </a:prstGeom>
          <a:noFill/>
        </p:spPr>
        <p:txBody>
          <a:bodyPr wrap="none" rtlCol="0">
            <a:spAutoFit/>
          </a:bodyPr>
          <a:lstStyle/>
          <a:p>
            <a:r>
              <a:rPr lang="en-US" b="1" u="sng" dirty="0"/>
              <a:t>Categorical Attributes:</a:t>
            </a:r>
          </a:p>
        </p:txBody>
      </p:sp>
      <p:pic>
        <p:nvPicPr>
          <p:cNvPr id="8" name="Picture 7">
            <a:extLst>
              <a:ext uri="{FF2B5EF4-FFF2-40B4-BE49-F238E27FC236}">
                <a16:creationId xmlns:a16="http://schemas.microsoft.com/office/drawing/2014/main" id="{94921FDC-6F52-4C56-B764-C000711CA1AD}"/>
              </a:ext>
            </a:extLst>
          </p:cNvPr>
          <p:cNvPicPr>
            <a:picLocks noChangeAspect="1"/>
          </p:cNvPicPr>
          <p:nvPr/>
        </p:nvPicPr>
        <p:blipFill>
          <a:blip r:embed="rId2"/>
          <a:stretch>
            <a:fillRect/>
          </a:stretch>
        </p:blipFill>
        <p:spPr>
          <a:xfrm>
            <a:off x="259873" y="1568641"/>
            <a:ext cx="6614941" cy="5116244"/>
          </a:xfrm>
          <a:prstGeom prst="rect">
            <a:avLst/>
          </a:prstGeom>
        </p:spPr>
      </p:pic>
      <p:sp>
        <p:nvSpPr>
          <p:cNvPr id="7" name="TextBox 6">
            <a:extLst>
              <a:ext uri="{FF2B5EF4-FFF2-40B4-BE49-F238E27FC236}">
                <a16:creationId xmlns:a16="http://schemas.microsoft.com/office/drawing/2014/main" id="{BC746AB6-EC3A-498B-A170-AC8DECA090D4}"/>
              </a:ext>
            </a:extLst>
          </p:cNvPr>
          <p:cNvSpPr txBox="1"/>
          <p:nvPr/>
        </p:nvSpPr>
        <p:spPr>
          <a:xfrm>
            <a:off x="5628443" y="6125591"/>
            <a:ext cx="1135054" cy="369332"/>
          </a:xfrm>
          <a:prstGeom prst="rect">
            <a:avLst/>
          </a:prstGeom>
          <a:noFill/>
        </p:spPr>
        <p:txBody>
          <a:bodyPr wrap="none" rtlCol="0">
            <a:spAutoFit/>
          </a:bodyPr>
          <a:lstStyle/>
          <a:p>
            <a:r>
              <a:rPr lang="en-US" dirty="0">
                <a:solidFill>
                  <a:schemeClr val="bg1"/>
                </a:solidFill>
              </a:rPr>
              <a:t>Publisher</a:t>
            </a:r>
          </a:p>
        </p:txBody>
      </p:sp>
      <p:sp>
        <p:nvSpPr>
          <p:cNvPr id="9" name="TextBox 8">
            <a:extLst>
              <a:ext uri="{FF2B5EF4-FFF2-40B4-BE49-F238E27FC236}">
                <a16:creationId xmlns:a16="http://schemas.microsoft.com/office/drawing/2014/main" id="{A7A617B1-3195-4DDA-AA10-EF18408D8F75}"/>
              </a:ext>
            </a:extLst>
          </p:cNvPr>
          <p:cNvSpPr txBox="1"/>
          <p:nvPr/>
        </p:nvSpPr>
        <p:spPr>
          <a:xfrm>
            <a:off x="6986726" y="2858876"/>
            <a:ext cx="5069150" cy="2533579"/>
          </a:xfrm>
          <a:prstGeom prst="rect">
            <a:avLst/>
          </a:prstGeom>
          <a:noFill/>
        </p:spPr>
        <p:txBody>
          <a:bodyPr wrap="square" rtlCol="0">
            <a:spAutoFit/>
          </a:bodyPr>
          <a:lstStyle/>
          <a:p>
            <a:pPr algn="l" rtl="0">
              <a:lnSpc>
                <a:spcPct val="150000"/>
              </a:lnSpc>
              <a:spcAft>
                <a:spcPts val="800"/>
              </a:spcAft>
            </a:pPr>
            <a:r>
              <a:rPr lang="en-US" sz="1800" dirty="0">
                <a:effectLst/>
                <a:ea typeface="Calibri" panose="020F0502020204030204" pitchFamily="34" charset="0"/>
                <a:cs typeface="Arial" panose="020B0604020202020204" pitchFamily="34" charset="0"/>
              </a:rPr>
              <a:t>The 'other' category which covers all the video games studios with less than 50 games each, reaches over 3,000 games overall. Electronic Arts is the leading publisher with roughly 1,500 games, followed by Activision, Namco and Ubisoft with about 1,000 games each.</a:t>
            </a:r>
            <a:r>
              <a:rPr lang="en-US" sz="1800" b="1" dirty="0">
                <a:effectLst/>
                <a:ea typeface="Calibri" panose="020F0502020204030204" pitchFamily="34" charset="0"/>
                <a:cs typeface="Arial" panose="020B0604020202020204" pitchFamily="34" charset="0"/>
              </a:rPr>
              <a:t> </a:t>
            </a:r>
            <a:endParaRPr lang="en-US" sz="18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41418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Linear Regression Model</a:t>
            </a:r>
            <a:br>
              <a:rPr lang="en-US" b="1" dirty="0"/>
            </a:br>
            <a:r>
              <a:rPr lang="en-US" sz="3100" b="1" dirty="0"/>
              <a:t>Data Preprocessing</a:t>
            </a:r>
          </a:p>
        </p:txBody>
      </p:sp>
      <p:sp>
        <p:nvSpPr>
          <p:cNvPr id="5" name="TextBox 4">
            <a:extLst>
              <a:ext uri="{FF2B5EF4-FFF2-40B4-BE49-F238E27FC236}">
                <a16:creationId xmlns:a16="http://schemas.microsoft.com/office/drawing/2014/main" id="{1EB65B1B-E366-448A-A33C-DB0673C303DD}"/>
              </a:ext>
            </a:extLst>
          </p:cNvPr>
          <p:cNvSpPr txBox="1"/>
          <p:nvPr/>
        </p:nvSpPr>
        <p:spPr>
          <a:xfrm>
            <a:off x="378544" y="1320022"/>
            <a:ext cx="9610773" cy="4801314"/>
          </a:xfrm>
          <a:prstGeom prst="rect">
            <a:avLst/>
          </a:prstGeom>
          <a:noFill/>
        </p:spPr>
        <p:txBody>
          <a:bodyPr wrap="none" rtlCol="0">
            <a:spAutoFit/>
          </a:bodyPr>
          <a:lstStyle/>
          <a:p>
            <a:pPr>
              <a:lnSpc>
                <a:spcPct val="200000"/>
              </a:lnSpc>
            </a:pPr>
            <a:r>
              <a:rPr lang="en-US" sz="2400" b="1" u="sng" dirty="0"/>
              <a:t>Steps to be made prior to running the model</a:t>
            </a:r>
          </a:p>
          <a:p>
            <a:pPr marL="285750" indent="-285750">
              <a:buFont typeface="Arial" panose="020B0604020202020204" pitchFamily="34" charset="0"/>
              <a:buChar char="•"/>
            </a:pPr>
            <a:r>
              <a:rPr lang="en-US" sz="2400" dirty="0"/>
              <a:t>Dummies for categorical attributes</a:t>
            </a:r>
          </a:p>
          <a:p>
            <a:pPr>
              <a:lnSpc>
                <a:spcPct val="200000"/>
              </a:lnSpc>
            </a:pPr>
            <a:r>
              <a:rPr lang="en-US" dirty="0"/>
              <a:t>VGLinFin = pd.get_dummies(VGLin, columns=[</a:t>
            </a:r>
            <a:r>
              <a:rPr lang="en-US" dirty="0">
                <a:solidFill>
                  <a:srgbClr val="00B0F0"/>
                </a:solidFill>
              </a:rPr>
              <a:t>'Platform', 'Genre', 'Publisher'</a:t>
            </a:r>
            <a:r>
              <a:rPr lang="en-US" dirty="0"/>
              <a:t>],</a:t>
            </a:r>
            <a:r>
              <a:rPr lang="en-US" dirty="0" err="1"/>
              <a:t>drop_first</a:t>
            </a:r>
            <a:r>
              <a:rPr lang="en-US" dirty="0"/>
              <a:t>=</a:t>
            </a:r>
            <a:r>
              <a:rPr lang="en-US" dirty="0">
                <a:solidFill>
                  <a:srgbClr val="7030A0"/>
                </a:solidFill>
              </a:rPr>
              <a:t>True</a:t>
            </a:r>
            <a:r>
              <a:rPr lang="en-US" dirty="0"/>
              <a:t>)</a:t>
            </a:r>
          </a:p>
          <a:p>
            <a:pPr marL="285750" indent="-285750">
              <a:lnSpc>
                <a:spcPct val="200000"/>
              </a:lnSpc>
              <a:buFont typeface="Arial" panose="020B0604020202020204" pitchFamily="34" charset="0"/>
              <a:buChar char="•"/>
            </a:pPr>
            <a:r>
              <a:rPr lang="en-US" sz="2400" dirty="0"/>
              <a:t>Checking Multicollinearity (using Correlation Matrix)</a:t>
            </a:r>
          </a:p>
          <a:p>
            <a:r>
              <a:rPr lang="en-US" dirty="0"/>
              <a:t>VGCorr = VGLinFin.corr()</a:t>
            </a:r>
          </a:p>
          <a:p>
            <a:pPr marL="285750" indent="-285750">
              <a:lnSpc>
                <a:spcPct val="200000"/>
              </a:lnSpc>
              <a:buFont typeface="Arial" panose="020B0604020202020204" pitchFamily="34" charset="0"/>
              <a:buChar char="•"/>
            </a:pPr>
            <a:r>
              <a:rPr lang="en-US" sz="2400" dirty="0"/>
              <a:t>Dropping irrelevant attributes for this model (‘Name’)</a:t>
            </a:r>
          </a:p>
          <a:p>
            <a:pPr marL="285750" indent="-285750">
              <a:lnSpc>
                <a:spcPct val="200000"/>
              </a:lnSpc>
              <a:buFont typeface="Arial" panose="020B0604020202020204" pitchFamily="34" charset="0"/>
              <a:buChar char="•"/>
            </a:pPr>
            <a:r>
              <a:rPr lang="en-US" sz="2400" dirty="0"/>
              <a:t>Splitting data into 70/30 test/train sets</a:t>
            </a:r>
          </a:p>
          <a:p>
            <a:r>
              <a:rPr lang="en-US" dirty="0"/>
              <a:t> </a:t>
            </a:r>
            <a:r>
              <a:rPr lang="en-US" dirty="0">
                <a:solidFill>
                  <a:srgbClr val="FF0000"/>
                </a:solidFill>
              </a:rPr>
              <a:t>from</a:t>
            </a:r>
            <a:r>
              <a:rPr lang="en-US" dirty="0"/>
              <a:t> </a:t>
            </a:r>
            <a:r>
              <a:rPr lang="en-US" dirty="0" err="1"/>
              <a:t>sklearn.model_selection</a:t>
            </a:r>
            <a:r>
              <a:rPr lang="en-US" dirty="0"/>
              <a:t> </a:t>
            </a:r>
            <a:r>
              <a:rPr lang="en-US" dirty="0">
                <a:solidFill>
                  <a:srgbClr val="FF0000"/>
                </a:solidFill>
              </a:rPr>
              <a:t>import</a:t>
            </a:r>
            <a:r>
              <a:rPr lang="en-US" dirty="0"/>
              <a:t> </a:t>
            </a:r>
            <a:r>
              <a:rPr lang="en-US" dirty="0" err="1"/>
              <a:t>train_test_split</a:t>
            </a:r>
            <a:endParaRPr lang="en-US" dirty="0"/>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a:t>
            </a:r>
            <a:r>
              <a:rPr lang="en-US" dirty="0">
                <a:solidFill>
                  <a:srgbClr val="FF66CC"/>
                </a:solidFill>
              </a:rPr>
              <a:t>0.3</a:t>
            </a:r>
            <a:r>
              <a:rPr lang="en-US" dirty="0"/>
              <a:t>, </a:t>
            </a:r>
            <a:r>
              <a:rPr lang="en-US" dirty="0" err="1"/>
              <a:t>random_state</a:t>
            </a:r>
            <a:r>
              <a:rPr lang="en-US" dirty="0"/>
              <a:t>=</a:t>
            </a:r>
            <a:r>
              <a:rPr lang="en-US" dirty="0">
                <a:solidFill>
                  <a:srgbClr val="FF66CC"/>
                </a:solidFill>
              </a:rPr>
              <a:t>0</a:t>
            </a:r>
            <a:r>
              <a:rPr lang="en-US" dirty="0"/>
              <a:t>)</a:t>
            </a:r>
          </a:p>
        </p:txBody>
      </p:sp>
      <p:sp>
        <p:nvSpPr>
          <p:cNvPr id="7" name="TextBox 6">
            <a:extLst>
              <a:ext uri="{FF2B5EF4-FFF2-40B4-BE49-F238E27FC236}">
                <a16:creationId xmlns:a16="http://schemas.microsoft.com/office/drawing/2014/main" id="{BC746AB6-EC3A-498B-A170-AC8DECA090D4}"/>
              </a:ext>
            </a:extLst>
          </p:cNvPr>
          <p:cNvSpPr txBox="1"/>
          <p:nvPr/>
        </p:nvSpPr>
        <p:spPr>
          <a:xfrm>
            <a:off x="5628443" y="6125591"/>
            <a:ext cx="1135054" cy="369332"/>
          </a:xfrm>
          <a:prstGeom prst="rect">
            <a:avLst/>
          </a:prstGeom>
          <a:noFill/>
        </p:spPr>
        <p:txBody>
          <a:bodyPr wrap="none" rtlCol="0">
            <a:spAutoFit/>
          </a:bodyPr>
          <a:lstStyle/>
          <a:p>
            <a:r>
              <a:rPr lang="en-US" dirty="0">
                <a:solidFill>
                  <a:schemeClr val="bg1"/>
                </a:solidFill>
              </a:rPr>
              <a:t>Publisher</a:t>
            </a:r>
          </a:p>
        </p:txBody>
      </p:sp>
    </p:spTree>
    <p:extLst>
      <p:ext uri="{BB962C8B-B14F-4D97-AF65-F5344CB8AC3E}">
        <p14:creationId xmlns:p14="http://schemas.microsoft.com/office/powerpoint/2010/main" val="2269822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Linear Regression Model</a:t>
            </a:r>
            <a:br>
              <a:rPr lang="en-US" b="1" dirty="0"/>
            </a:br>
            <a:r>
              <a:rPr lang="en-US" sz="3100" b="1" dirty="0"/>
              <a:t>Data Preprocessing</a:t>
            </a:r>
          </a:p>
        </p:txBody>
      </p:sp>
      <p:sp>
        <p:nvSpPr>
          <p:cNvPr id="5" name="TextBox 4">
            <a:extLst>
              <a:ext uri="{FF2B5EF4-FFF2-40B4-BE49-F238E27FC236}">
                <a16:creationId xmlns:a16="http://schemas.microsoft.com/office/drawing/2014/main" id="{1EB65B1B-E366-448A-A33C-DB0673C303DD}"/>
              </a:ext>
            </a:extLst>
          </p:cNvPr>
          <p:cNvSpPr txBox="1"/>
          <p:nvPr/>
        </p:nvSpPr>
        <p:spPr>
          <a:xfrm>
            <a:off x="230819" y="1491450"/>
            <a:ext cx="8186472" cy="715837"/>
          </a:xfrm>
          <a:prstGeom prst="rect">
            <a:avLst/>
          </a:prstGeom>
          <a:noFill/>
        </p:spPr>
        <p:txBody>
          <a:bodyPr wrap="none" rtlCol="0">
            <a:spAutoFit/>
          </a:bodyPr>
          <a:lstStyle/>
          <a:p>
            <a:pPr>
              <a:lnSpc>
                <a:spcPct val="200000"/>
              </a:lnSpc>
            </a:pPr>
            <a:r>
              <a:rPr lang="en-US" sz="2400" b="1" u="sng" dirty="0"/>
              <a:t>Correlation Matrix Results (part of the matrix is shown):</a:t>
            </a:r>
          </a:p>
        </p:txBody>
      </p:sp>
      <p:pic>
        <p:nvPicPr>
          <p:cNvPr id="3" name="Picture 2">
            <a:extLst>
              <a:ext uri="{FF2B5EF4-FFF2-40B4-BE49-F238E27FC236}">
                <a16:creationId xmlns:a16="http://schemas.microsoft.com/office/drawing/2014/main" id="{D4A9C3A0-DBDC-4AE8-BF67-2848B73C455D}"/>
              </a:ext>
            </a:extLst>
          </p:cNvPr>
          <p:cNvPicPr>
            <a:picLocks noChangeAspect="1"/>
          </p:cNvPicPr>
          <p:nvPr/>
        </p:nvPicPr>
        <p:blipFill>
          <a:blip r:embed="rId2"/>
          <a:stretch>
            <a:fillRect/>
          </a:stretch>
        </p:blipFill>
        <p:spPr>
          <a:xfrm>
            <a:off x="303181" y="2357299"/>
            <a:ext cx="10715625" cy="2800350"/>
          </a:xfrm>
          <a:prstGeom prst="rect">
            <a:avLst/>
          </a:prstGeom>
        </p:spPr>
      </p:pic>
      <p:sp>
        <p:nvSpPr>
          <p:cNvPr id="4" name="Rectangle 3">
            <a:extLst>
              <a:ext uri="{FF2B5EF4-FFF2-40B4-BE49-F238E27FC236}">
                <a16:creationId xmlns:a16="http://schemas.microsoft.com/office/drawing/2014/main" id="{E0637F56-2FFF-460C-AD8A-770882D73C57}"/>
              </a:ext>
            </a:extLst>
          </p:cNvPr>
          <p:cNvSpPr/>
          <p:nvPr/>
        </p:nvSpPr>
        <p:spPr>
          <a:xfrm>
            <a:off x="4598633" y="4030461"/>
            <a:ext cx="1349406" cy="3462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0FDE555-80E4-4DB3-A7B8-0BE140FA1199}"/>
              </a:ext>
            </a:extLst>
          </p:cNvPr>
          <p:cNvSpPr/>
          <p:nvPr/>
        </p:nvSpPr>
        <p:spPr>
          <a:xfrm>
            <a:off x="5965794" y="4030461"/>
            <a:ext cx="1482572" cy="3462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EC46B4-CE91-4E0E-BC2D-031679280550}"/>
              </a:ext>
            </a:extLst>
          </p:cNvPr>
          <p:cNvSpPr/>
          <p:nvPr/>
        </p:nvSpPr>
        <p:spPr>
          <a:xfrm>
            <a:off x="4598633" y="3693110"/>
            <a:ext cx="1349406" cy="3462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BF8C3D-6D9A-489A-92ED-F7950DD00231}"/>
              </a:ext>
            </a:extLst>
          </p:cNvPr>
          <p:cNvSpPr txBox="1"/>
          <p:nvPr/>
        </p:nvSpPr>
        <p:spPr>
          <a:xfrm>
            <a:off x="206851" y="5343559"/>
            <a:ext cx="10930541" cy="1200329"/>
          </a:xfrm>
          <a:prstGeom prst="rect">
            <a:avLst/>
          </a:prstGeom>
          <a:noFill/>
        </p:spPr>
        <p:txBody>
          <a:bodyPr wrap="square" rtlCol="0">
            <a:spAutoFit/>
          </a:bodyPr>
          <a:lstStyle/>
          <a:p>
            <a:r>
              <a:rPr lang="en-US" dirty="0"/>
              <a:t>High correlations were found, between </a:t>
            </a:r>
            <a:r>
              <a:rPr lang="en-US" dirty="0" err="1"/>
              <a:t>JP_Sales</a:t>
            </a:r>
            <a:r>
              <a:rPr lang="en-US" dirty="0"/>
              <a:t> and </a:t>
            </a:r>
            <a:r>
              <a:rPr lang="en-US" dirty="0" err="1"/>
              <a:t>NA_Sales</a:t>
            </a:r>
            <a:r>
              <a:rPr lang="en-US" dirty="0"/>
              <a:t> (-0.71) and between </a:t>
            </a:r>
            <a:r>
              <a:rPr lang="en-US" dirty="0" err="1"/>
              <a:t>JP_Sales</a:t>
            </a:r>
            <a:r>
              <a:rPr lang="en-US" dirty="0"/>
              <a:t> and </a:t>
            </a:r>
            <a:r>
              <a:rPr lang="en-US" dirty="0" err="1"/>
              <a:t>EU_Sales</a:t>
            </a:r>
            <a:r>
              <a:rPr lang="en-US" dirty="0"/>
              <a:t> (-0.49).</a:t>
            </a:r>
          </a:p>
          <a:p>
            <a:r>
              <a:rPr lang="en-US" dirty="0"/>
              <a:t>Since the correlation between </a:t>
            </a:r>
            <a:r>
              <a:rPr lang="en-US" dirty="0" err="1"/>
              <a:t>NA_Sales</a:t>
            </a:r>
            <a:r>
              <a:rPr lang="en-US" dirty="0"/>
              <a:t> and </a:t>
            </a:r>
            <a:r>
              <a:rPr lang="en-US" dirty="0" err="1"/>
              <a:t>EU_Sales</a:t>
            </a:r>
            <a:r>
              <a:rPr lang="en-US" dirty="0"/>
              <a:t> is not very high (-0.21), only </a:t>
            </a:r>
            <a:r>
              <a:rPr lang="en-US" dirty="0" err="1"/>
              <a:t>JP_Sales</a:t>
            </a:r>
            <a:r>
              <a:rPr lang="en-US" dirty="0"/>
              <a:t> will be dropped before running the model.</a:t>
            </a:r>
          </a:p>
        </p:txBody>
      </p:sp>
    </p:spTree>
    <p:extLst>
      <p:ext uri="{BB962C8B-B14F-4D97-AF65-F5344CB8AC3E}">
        <p14:creationId xmlns:p14="http://schemas.microsoft.com/office/powerpoint/2010/main" val="1981390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Linear Regression Model</a:t>
            </a:r>
            <a:br>
              <a:rPr lang="en-US" b="1" dirty="0"/>
            </a:br>
            <a:r>
              <a:rPr lang="en-US" sz="3100" b="1" dirty="0"/>
              <a:t>Data Preprocessing</a:t>
            </a:r>
          </a:p>
        </p:txBody>
      </p:sp>
      <p:sp>
        <p:nvSpPr>
          <p:cNvPr id="5" name="TextBox 4">
            <a:extLst>
              <a:ext uri="{FF2B5EF4-FFF2-40B4-BE49-F238E27FC236}">
                <a16:creationId xmlns:a16="http://schemas.microsoft.com/office/drawing/2014/main" id="{1EB65B1B-E366-448A-A33C-DB0673C303DD}"/>
              </a:ext>
            </a:extLst>
          </p:cNvPr>
          <p:cNvSpPr txBox="1"/>
          <p:nvPr/>
        </p:nvSpPr>
        <p:spPr>
          <a:xfrm>
            <a:off x="230819" y="1491450"/>
            <a:ext cx="8186472" cy="715837"/>
          </a:xfrm>
          <a:prstGeom prst="rect">
            <a:avLst/>
          </a:prstGeom>
          <a:noFill/>
        </p:spPr>
        <p:txBody>
          <a:bodyPr wrap="none" rtlCol="0">
            <a:spAutoFit/>
          </a:bodyPr>
          <a:lstStyle/>
          <a:p>
            <a:pPr>
              <a:lnSpc>
                <a:spcPct val="200000"/>
              </a:lnSpc>
            </a:pPr>
            <a:r>
              <a:rPr lang="en-US" sz="2400" b="1" u="sng" dirty="0"/>
              <a:t>Correlation Matrix Results (part of the matrix is shown):</a:t>
            </a:r>
          </a:p>
        </p:txBody>
      </p:sp>
      <p:pic>
        <p:nvPicPr>
          <p:cNvPr id="3" name="Picture 2">
            <a:extLst>
              <a:ext uri="{FF2B5EF4-FFF2-40B4-BE49-F238E27FC236}">
                <a16:creationId xmlns:a16="http://schemas.microsoft.com/office/drawing/2014/main" id="{D4A9C3A0-DBDC-4AE8-BF67-2848B73C455D}"/>
              </a:ext>
            </a:extLst>
          </p:cNvPr>
          <p:cNvPicPr>
            <a:picLocks noChangeAspect="1"/>
          </p:cNvPicPr>
          <p:nvPr/>
        </p:nvPicPr>
        <p:blipFill>
          <a:blip r:embed="rId2"/>
          <a:stretch>
            <a:fillRect/>
          </a:stretch>
        </p:blipFill>
        <p:spPr>
          <a:xfrm>
            <a:off x="303181" y="2357299"/>
            <a:ext cx="10715625" cy="2800350"/>
          </a:xfrm>
          <a:prstGeom prst="rect">
            <a:avLst/>
          </a:prstGeom>
        </p:spPr>
      </p:pic>
      <p:sp>
        <p:nvSpPr>
          <p:cNvPr id="4" name="Rectangle 3">
            <a:extLst>
              <a:ext uri="{FF2B5EF4-FFF2-40B4-BE49-F238E27FC236}">
                <a16:creationId xmlns:a16="http://schemas.microsoft.com/office/drawing/2014/main" id="{E0637F56-2FFF-460C-AD8A-770882D73C57}"/>
              </a:ext>
            </a:extLst>
          </p:cNvPr>
          <p:cNvSpPr/>
          <p:nvPr/>
        </p:nvSpPr>
        <p:spPr>
          <a:xfrm>
            <a:off x="4598633" y="4030461"/>
            <a:ext cx="1349406" cy="3462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0FDE555-80E4-4DB3-A7B8-0BE140FA1199}"/>
              </a:ext>
            </a:extLst>
          </p:cNvPr>
          <p:cNvSpPr/>
          <p:nvPr/>
        </p:nvSpPr>
        <p:spPr>
          <a:xfrm>
            <a:off x="5965794" y="4030461"/>
            <a:ext cx="1482572" cy="3462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EC46B4-CE91-4E0E-BC2D-031679280550}"/>
              </a:ext>
            </a:extLst>
          </p:cNvPr>
          <p:cNvSpPr/>
          <p:nvPr/>
        </p:nvSpPr>
        <p:spPr>
          <a:xfrm>
            <a:off x="4598633" y="3693110"/>
            <a:ext cx="1349406" cy="3462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BF8C3D-6D9A-489A-92ED-F7950DD00231}"/>
              </a:ext>
            </a:extLst>
          </p:cNvPr>
          <p:cNvSpPr txBox="1"/>
          <p:nvPr/>
        </p:nvSpPr>
        <p:spPr>
          <a:xfrm>
            <a:off x="206851" y="5343559"/>
            <a:ext cx="10930541" cy="1200329"/>
          </a:xfrm>
          <a:prstGeom prst="rect">
            <a:avLst/>
          </a:prstGeom>
          <a:noFill/>
        </p:spPr>
        <p:txBody>
          <a:bodyPr wrap="square" rtlCol="0">
            <a:spAutoFit/>
          </a:bodyPr>
          <a:lstStyle/>
          <a:p>
            <a:r>
              <a:rPr lang="en-US" dirty="0"/>
              <a:t>High correlations were found, between </a:t>
            </a:r>
            <a:r>
              <a:rPr lang="en-US" dirty="0" err="1"/>
              <a:t>JP_Sales</a:t>
            </a:r>
            <a:r>
              <a:rPr lang="en-US" dirty="0"/>
              <a:t> and </a:t>
            </a:r>
            <a:r>
              <a:rPr lang="en-US" dirty="0" err="1"/>
              <a:t>NA_Sales</a:t>
            </a:r>
            <a:r>
              <a:rPr lang="en-US" dirty="0"/>
              <a:t> (-0.71) and between </a:t>
            </a:r>
            <a:r>
              <a:rPr lang="en-US" dirty="0" err="1"/>
              <a:t>JP_Sales</a:t>
            </a:r>
            <a:r>
              <a:rPr lang="en-US" dirty="0"/>
              <a:t> and </a:t>
            </a:r>
            <a:r>
              <a:rPr lang="en-US" dirty="0" err="1"/>
              <a:t>EU_Sales</a:t>
            </a:r>
            <a:r>
              <a:rPr lang="en-US" dirty="0"/>
              <a:t> (-0.49).</a:t>
            </a:r>
          </a:p>
          <a:p>
            <a:r>
              <a:rPr lang="en-US" dirty="0"/>
              <a:t>Since the correlation between </a:t>
            </a:r>
            <a:r>
              <a:rPr lang="en-US" dirty="0" err="1"/>
              <a:t>NA_Sales</a:t>
            </a:r>
            <a:r>
              <a:rPr lang="en-US" dirty="0"/>
              <a:t> and </a:t>
            </a:r>
            <a:r>
              <a:rPr lang="en-US" dirty="0" err="1"/>
              <a:t>EU_Sales</a:t>
            </a:r>
            <a:r>
              <a:rPr lang="en-US" dirty="0"/>
              <a:t> is not very high (-0.21), only </a:t>
            </a:r>
            <a:r>
              <a:rPr lang="en-US" dirty="0" err="1"/>
              <a:t>JP_Sales</a:t>
            </a:r>
            <a:r>
              <a:rPr lang="en-US" dirty="0"/>
              <a:t> will be dropped before running the model.</a:t>
            </a:r>
          </a:p>
        </p:txBody>
      </p:sp>
    </p:spTree>
    <p:extLst>
      <p:ext uri="{BB962C8B-B14F-4D97-AF65-F5344CB8AC3E}">
        <p14:creationId xmlns:p14="http://schemas.microsoft.com/office/powerpoint/2010/main" val="2963552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Linear Regression Model</a:t>
            </a:r>
            <a:br>
              <a:rPr lang="en-US" b="1" dirty="0"/>
            </a:br>
            <a:r>
              <a:rPr lang="en-US" sz="3100" b="1" dirty="0"/>
              <a:t>First Running</a:t>
            </a:r>
          </a:p>
        </p:txBody>
      </p:sp>
      <p:pic>
        <p:nvPicPr>
          <p:cNvPr id="7" name="Picture 6">
            <a:extLst>
              <a:ext uri="{FF2B5EF4-FFF2-40B4-BE49-F238E27FC236}">
                <a16:creationId xmlns:a16="http://schemas.microsoft.com/office/drawing/2014/main" id="{AF596B94-782E-43B6-9EA0-B5AB3F7F1E76}"/>
              </a:ext>
            </a:extLst>
          </p:cNvPr>
          <p:cNvPicPr>
            <a:picLocks noChangeAspect="1"/>
          </p:cNvPicPr>
          <p:nvPr/>
        </p:nvPicPr>
        <p:blipFill>
          <a:blip r:embed="rId2"/>
          <a:stretch>
            <a:fillRect/>
          </a:stretch>
        </p:blipFill>
        <p:spPr>
          <a:xfrm>
            <a:off x="4030462" y="1631410"/>
            <a:ext cx="8009555" cy="1995555"/>
          </a:xfrm>
          <a:prstGeom prst="rect">
            <a:avLst/>
          </a:prstGeom>
          <a:ln w="28575">
            <a:solidFill>
              <a:schemeClr val="tx1"/>
            </a:solidFill>
          </a:ln>
        </p:spPr>
      </p:pic>
      <p:sp>
        <p:nvSpPr>
          <p:cNvPr id="10" name="Rectangle 9">
            <a:extLst>
              <a:ext uri="{FF2B5EF4-FFF2-40B4-BE49-F238E27FC236}">
                <a16:creationId xmlns:a16="http://schemas.microsoft.com/office/drawing/2014/main" id="{AF4B9953-D922-4C82-847E-6344F9C41C9E}"/>
              </a:ext>
            </a:extLst>
          </p:cNvPr>
          <p:cNvSpPr/>
          <p:nvPr/>
        </p:nvSpPr>
        <p:spPr>
          <a:xfrm>
            <a:off x="11540973" y="2476870"/>
            <a:ext cx="506027" cy="2485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99CA46-6A2F-4302-BE43-BD9E8E490ABB}"/>
              </a:ext>
            </a:extLst>
          </p:cNvPr>
          <p:cNvSpPr/>
          <p:nvPr/>
        </p:nvSpPr>
        <p:spPr>
          <a:xfrm>
            <a:off x="11498057" y="2140996"/>
            <a:ext cx="506027" cy="2485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BD592EE-034F-462F-892D-51D4B3131A25}"/>
              </a:ext>
            </a:extLst>
          </p:cNvPr>
          <p:cNvPicPr>
            <a:picLocks noChangeAspect="1"/>
          </p:cNvPicPr>
          <p:nvPr/>
        </p:nvPicPr>
        <p:blipFill>
          <a:blip r:embed="rId3"/>
          <a:stretch>
            <a:fillRect/>
          </a:stretch>
        </p:blipFill>
        <p:spPr>
          <a:xfrm>
            <a:off x="115075" y="1606856"/>
            <a:ext cx="3822609" cy="4798381"/>
          </a:xfrm>
          <a:prstGeom prst="rect">
            <a:avLst/>
          </a:prstGeom>
        </p:spPr>
      </p:pic>
      <p:sp>
        <p:nvSpPr>
          <p:cNvPr id="13" name="TextBox 12">
            <a:extLst>
              <a:ext uri="{FF2B5EF4-FFF2-40B4-BE49-F238E27FC236}">
                <a16:creationId xmlns:a16="http://schemas.microsoft.com/office/drawing/2014/main" id="{048E782E-9AAD-4581-A552-D530F002D532}"/>
              </a:ext>
            </a:extLst>
          </p:cNvPr>
          <p:cNvSpPr txBox="1"/>
          <p:nvPr/>
        </p:nvSpPr>
        <p:spPr>
          <a:xfrm>
            <a:off x="3977196" y="3586579"/>
            <a:ext cx="7329314" cy="307411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sz="2000" dirty="0"/>
              <a:t>Model is significant (P(F)&lt;0.05)</a:t>
            </a:r>
          </a:p>
          <a:p>
            <a:pPr marL="285750" indent="-285750">
              <a:lnSpc>
                <a:spcPct val="200000"/>
              </a:lnSpc>
              <a:buFont typeface="Arial" panose="020B0604020202020204" pitchFamily="34" charset="0"/>
              <a:buChar char="•"/>
            </a:pPr>
            <a:r>
              <a:rPr lang="en-US" sz="2000" dirty="0"/>
              <a:t>Adjusted R-squared: 0.31</a:t>
            </a:r>
          </a:p>
          <a:p>
            <a:pPr marL="285750" indent="-285750">
              <a:lnSpc>
                <a:spcPct val="200000"/>
              </a:lnSpc>
              <a:buFont typeface="Arial" panose="020B0604020202020204" pitchFamily="34" charset="0"/>
              <a:buChar char="•"/>
            </a:pPr>
            <a:r>
              <a:rPr lang="en-US" sz="2000" dirty="0"/>
              <a:t>MSE: 155.2</a:t>
            </a:r>
          </a:p>
          <a:p>
            <a:pPr marL="285750" indent="-285750">
              <a:lnSpc>
                <a:spcPct val="200000"/>
              </a:lnSpc>
              <a:buFont typeface="Arial" panose="020B0604020202020204" pitchFamily="34" charset="0"/>
              <a:buChar char="•"/>
            </a:pPr>
            <a:r>
              <a:rPr lang="en-US" sz="2000" dirty="0"/>
              <a:t>However, lots of insignificant coefficients (as seen on the left)</a:t>
            </a:r>
          </a:p>
          <a:p>
            <a:pPr marL="285750" indent="-285750">
              <a:lnSpc>
                <a:spcPct val="200000"/>
              </a:lnSpc>
              <a:buFont typeface="Arial" panose="020B0604020202020204" pitchFamily="34" charset="0"/>
              <a:buChar char="•"/>
            </a:pPr>
            <a:r>
              <a:rPr lang="en-US" sz="2000" dirty="0"/>
              <a:t>Dropping all those coefficients which are greater than 0.05</a:t>
            </a:r>
          </a:p>
        </p:txBody>
      </p:sp>
    </p:spTree>
    <p:extLst>
      <p:ext uri="{BB962C8B-B14F-4D97-AF65-F5344CB8AC3E}">
        <p14:creationId xmlns:p14="http://schemas.microsoft.com/office/powerpoint/2010/main" val="1486979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8AB8AA-CFFC-4010-885D-4A053293581E}"/>
              </a:ext>
            </a:extLst>
          </p:cNvPr>
          <p:cNvPicPr>
            <a:picLocks noChangeAspect="1"/>
          </p:cNvPicPr>
          <p:nvPr/>
        </p:nvPicPr>
        <p:blipFill>
          <a:blip r:embed="rId2"/>
          <a:stretch>
            <a:fillRect/>
          </a:stretch>
        </p:blipFill>
        <p:spPr>
          <a:xfrm>
            <a:off x="4030462" y="1672332"/>
            <a:ext cx="8161538" cy="1998744"/>
          </a:xfrm>
          <a:prstGeom prst="rect">
            <a:avLst/>
          </a:prstGeom>
        </p:spPr>
      </p:pic>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Linear Regression Model</a:t>
            </a:r>
            <a:br>
              <a:rPr lang="en-US" b="1" dirty="0"/>
            </a:br>
            <a:r>
              <a:rPr lang="en-US" sz="3100" b="1" dirty="0"/>
              <a:t>Second Running</a:t>
            </a:r>
          </a:p>
        </p:txBody>
      </p:sp>
      <p:sp>
        <p:nvSpPr>
          <p:cNvPr id="10" name="Rectangle 9">
            <a:extLst>
              <a:ext uri="{FF2B5EF4-FFF2-40B4-BE49-F238E27FC236}">
                <a16:creationId xmlns:a16="http://schemas.microsoft.com/office/drawing/2014/main" id="{AF4B9953-D922-4C82-847E-6344F9C41C9E}"/>
              </a:ext>
            </a:extLst>
          </p:cNvPr>
          <p:cNvSpPr/>
          <p:nvPr/>
        </p:nvSpPr>
        <p:spPr>
          <a:xfrm>
            <a:off x="11685973" y="2485748"/>
            <a:ext cx="506027" cy="2485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99CA46-6A2F-4302-BE43-BD9E8E490ABB}"/>
              </a:ext>
            </a:extLst>
          </p:cNvPr>
          <p:cNvSpPr/>
          <p:nvPr/>
        </p:nvSpPr>
        <p:spPr>
          <a:xfrm>
            <a:off x="11640105" y="2176508"/>
            <a:ext cx="506027" cy="2485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48E782E-9AAD-4581-A552-D530F002D532}"/>
              </a:ext>
            </a:extLst>
          </p:cNvPr>
          <p:cNvSpPr txBox="1"/>
          <p:nvPr/>
        </p:nvSpPr>
        <p:spPr>
          <a:xfrm>
            <a:off x="4039340" y="3604335"/>
            <a:ext cx="6711709" cy="307411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sz="2000" dirty="0"/>
              <a:t>Model is significant (P(F)&lt;0.05)</a:t>
            </a:r>
          </a:p>
          <a:p>
            <a:pPr marL="285750" indent="-285750">
              <a:lnSpc>
                <a:spcPct val="200000"/>
              </a:lnSpc>
              <a:buFont typeface="Arial" panose="020B0604020202020204" pitchFamily="34" charset="0"/>
              <a:buChar char="•"/>
            </a:pPr>
            <a:r>
              <a:rPr lang="en-US" sz="2000" dirty="0"/>
              <a:t>Adjusted R-squared remains the same: 0.31</a:t>
            </a:r>
          </a:p>
          <a:p>
            <a:pPr marL="285750" indent="-285750">
              <a:lnSpc>
                <a:spcPct val="200000"/>
              </a:lnSpc>
              <a:buFont typeface="Arial" panose="020B0604020202020204" pitchFamily="34" charset="0"/>
              <a:buChar char="•"/>
            </a:pPr>
            <a:r>
              <a:rPr lang="en-US" sz="2000" dirty="0"/>
              <a:t>MSE has increased to 640.2</a:t>
            </a:r>
          </a:p>
          <a:p>
            <a:pPr marL="285750" indent="-285750">
              <a:lnSpc>
                <a:spcPct val="200000"/>
              </a:lnSpc>
              <a:buFont typeface="Arial" panose="020B0604020202020204" pitchFamily="34" charset="0"/>
              <a:buChar char="•"/>
            </a:pPr>
            <a:r>
              <a:rPr lang="en-US" sz="2000" dirty="0"/>
              <a:t>However, the model now has only significant coefficient</a:t>
            </a:r>
          </a:p>
          <a:p>
            <a:pPr marL="285750" indent="-285750">
              <a:lnSpc>
                <a:spcPct val="200000"/>
              </a:lnSpc>
              <a:buFont typeface="Arial" panose="020B0604020202020204" pitchFamily="34" charset="0"/>
              <a:buChar char="•"/>
            </a:pPr>
            <a:r>
              <a:rPr lang="en-US" sz="2000" dirty="0"/>
              <a:t>Business-wise it is easier to interpret and to implement</a:t>
            </a:r>
          </a:p>
        </p:txBody>
      </p:sp>
      <p:pic>
        <p:nvPicPr>
          <p:cNvPr id="4" name="Picture 3">
            <a:extLst>
              <a:ext uri="{FF2B5EF4-FFF2-40B4-BE49-F238E27FC236}">
                <a16:creationId xmlns:a16="http://schemas.microsoft.com/office/drawing/2014/main" id="{2223E07A-7623-4696-8CB8-BE86852C920A}"/>
              </a:ext>
            </a:extLst>
          </p:cNvPr>
          <p:cNvPicPr>
            <a:picLocks noChangeAspect="1"/>
          </p:cNvPicPr>
          <p:nvPr/>
        </p:nvPicPr>
        <p:blipFill>
          <a:blip r:embed="rId3"/>
          <a:stretch>
            <a:fillRect/>
          </a:stretch>
        </p:blipFill>
        <p:spPr>
          <a:xfrm>
            <a:off x="124637" y="1331650"/>
            <a:ext cx="3516774" cy="5419818"/>
          </a:xfrm>
          <a:prstGeom prst="rect">
            <a:avLst/>
          </a:prstGeom>
        </p:spPr>
      </p:pic>
    </p:spTree>
    <p:extLst>
      <p:ext uri="{BB962C8B-B14F-4D97-AF65-F5344CB8AC3E}">
        <p14:creationId xmlns:p14="http://schemas.microsoft.com/office/powerpoint/2010/main" val="1470967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Linear Regression Model</a:t>
            </a:r>
            <a:br>
              <a:rPr lang="en-US" b="1" dirty="0"/>
            </a:br>
            <a:r>
              <a:rPr lang="en-US" sz="3100" b="1" dirty="0"/>
              <a:t>Business interpretation highlights</a:t>
            </a:r>
          </a:p>
        </p:txBody>
      </p:sp>
      <p:pic>
        <p:nvPicPr>
          <p:cNvPr id="4" name="Picture 3">
            <a:extLst>
              <a:ext uri="{FF2B5EF4-FFF2-40B4-BE49-F238E27FC236}">
                <a16:creationId xmlns:a16="http://schemas.microsoft.com/office/drawing/2014/main" id="{2223E07A-7623-4696-8CB8-BE86852C920A}"/>
              </a:ext>
            </a:extLst>
          </p:cNvPr>
          <p:cNvPicPr>
            <a:picLocks noChangeAspect="1"/>
          </p:cNvPicPr>
          <p:nvPr/>
        </p:nvPicPr>
        <p:blipFill>
          <a:blip r:embed="rId2"/>
          <a:stretch>
            <a:fillRect/>
          </a:stretch>
        </p:blipFill>
        <p:spPr>
          <a:xfrm>
            <a:off x="124637" y="1331650"/>
            <a:ext cx="3516774" cy="5419818"/>
          </a:xfrm>
          <a:prstGeom prst="rect">
            <a:avLst/>
          </a:prstGeom>
        </p:spPr>
      </p:pic>
      <p:sp>
        <p:nvSpPr>
          <p:cNvPr id="5" name="Rectangle 4">
            <a:extLst>
              <a:ext uri="{FF2B5EF4-FFF2-40B4-BE49-F238E27FC236}">
                <a16:creationId xmlns:a16="http://schemas.microsoft.com/office/drawing/2014/main" id="{8B6527D4-56EC-4BED-BB9A-D5E1055AF810}"/>
              </a:ext>
            </a:extLst>
          </p:cNvPr>
          <p:cNvSpPr/>
          <p:nvPr/>
        </p:nvSpPr>
        <p:spPr>
          <a:xfrm>
            <a:off x="124287" y="1518082"/>
            <a:ext cx="2512381" cy="239697"/>
          </a:xfrm>
          <a:prstGeom prst="rect">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04917F-6728-4E30-AFDF-E93CC2B3E835}"/>
              </a:ext>
            </a:extLst>
          </p:cNvPr>
          <p:cNvSpPr/>
          <p:nvPr/>
        </p:nvSpPr>
        <p:spPr>
          <a:xfrm>
            <a:off x="124287" y="2237174"/>
            <a:ext cx="2512381" cy="239697"/>
          </a:xfrm>
          <a:prstGeom prst="rect">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43E199B-AED0-4CD0-9C5A-8F47162D4DFF}"/>
              </a:ext>
            </a:extLst>
          </p:cNvPr>
          <p:cNvCxnSpPr>
            <a:cxnSpLocks/>
            <a:stCxn id="5" idx="3"/>
            <a:endCxn id="17" idx="1"/>
          </p:cNvCxnSpPr>
          <p:nvPr/>
        </p:nvCxnSpPr>
        <p:spPr>
          <a:xfrm>
            <a:off x="2636668" y="1637931"/>
            <a:ext cx="1411548" cy="359546"/>
          </a:xfrm>
          <a:prstGeom prst="line">
            <a:avLst/>
          </a:prstGeom>
          <a:ln w="28575">
            <a:solidFill>
              <a:srgbClr val="66FF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A0AD99B-C3EE-4FD6-BF39-CE352C90A8D1}"/>
              </a:ext>
            </a:extLst>
          </p:cNvPr>
          <p:cNvCxnSpPr>
            <a:cxnSpLocks/>
            <a:stCxn id="9" idx="3"/>
            <a:endCxn id="17" idx="1"/>
          </p:cNvCxnSpPr>
          <p:nvPr/>
        </p:nvCxnSpPr>
        <p:spPr>
          <a:xfrm flipV="1">
            <a:off x="2636668" y="1997477"/>
            <a:ext cx="1411548" cy="359546"/>
          </a:xfrm>
          <a:prstGeom prst="line">
            <a:avLst/>
          </a:prstGeom>
          <a:ln w="28575">
            <a:solidFill>
              <a:srgbClr val="66FF66"/>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F4BDB7E-F4D5-4821-BDC1-29AB367973A1}"/>
              </a:ext>
            </a:extLst>
          </p:cNvPr>
          <p:cNvSpPr/>
          <p:nvPr/>
        </p:nvSpPr>
        <p:spPr>
          <a:xfrm>
            <a:off x="4048216" y="1637930"/>
            <a:ext cx="5734976" cy="719093"/>
          </a:xfrm>
          <a:prstGeom prst="rect">
            <a:avLst/>
          </a:prstGeom>
          <a:solidFill>
            <a:schemeClr val="bg1"/>
          </a:solid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6FF66"/>
                </a:solidFill>
              </a:rPr>
              <a:t>Publishing a game with Nintendo is predicted to gain $905,276 more revenue than Microsoft Game Studios.</a:t>
            </a:r>
          </a:p>
        </p:txBody>
      </p:sp>
      <p:sp>
        <p:nvSpPr>
          <p:cNvPr id="29" name="Rectangle 28">
            <a:extLst>
              <a:ext uri="{FF2B5EF4-FFF2-40B4-BE49-F238E27FC236}">
                <a16:creationId xmlns:a16="http://schemas.microsoft.com/office/drawing/2014/main" id="{1531C8E4-50D4-40C0-8645-DE20E31EB675}"/>
              </a:ext>
            </a:extLst>
          </p:cNvPr>
          <p:cNvSpPr/>
          <p:nvPr/>
        </p:nvSpPr>
        <p:spPr>
          <a:xfrm>
            <a:off x="124287" y="2716567"/>
            <a:ext cx="2512381" cy="23969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596C070-7F9D-4AB8-96B4-BB4E107E96E5}"/>
              </a:ext>
            </a:extLst>
          </p:cNvPr>
          <p:cNvSpPr/>
          <p:nvPr/>
        </p:nvSpPr>
        <p:spPr>
          <a:xfrm>
            <a:off x="124287" y="3897297"/>
            <a:ext cx="2512381" cy="23969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B37B78E-FC49-42CF-A7D9-B2686F0F9F30}"/>
              </a:ext>
            </a:extLst>
          </p:cNvPr>
          <p:cNvSpPr/>
          <p:nvPr/>
        </p:nvSpPr>
        <p:spPr>
          <a:xfrm>
            <a:off x="133164" y="4136994"/>
            <a:ext cx="2512381" cy="23969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0B3F030-25A0-4AE6-B044-616CD1867394}"/>
              </a:ext>
            </a:extLst>
          </p:cNvPr>
          <p:cNvCxnSpPr>
            <a:cxnSpLocks/>
            <a:stCxn id="29" idx="3"/>
            <a:endCxn id="44" idx="1"/>
          </p:cNvCxnSpPr>
          <p:nvPr/>
        </p:nvCxnSpPr>
        <p:spPr>
          <a:xfrm>
            <a:off x="2636668" y="2836416"/>
            <a:ext cx="1411548" cy="85003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F7191A3-1375-4050-B4BE-350F253338E3}"/>
              </a:ext>
            </a:extLst>
          </p:cNvPr>
          <p:cNvCxnSpPr>
            <a:cxnSpLocks/>
            <a:stCxn id="30" idx="3"/>
            <a:endCxn id="44" idx="1"/>
          </p:cNvCxnSpPr>
          <p:nvPr/>
        </p:nvCxnSpPr>
        <p:spPr>
          <a:xfrm flipV="1">
            <a:off x="2636668" y="3686453"/>
            <a:ext cx="1411548" cy="33069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23BC8A-340C-4361-9A08-098D855F162E}"/>
              </a:ext>
            </a:extLst>
          </p:cNvPr>
          <p:cNvCxnSpPr>
            <a:cxnSpLocks/>
            <a:stCxn id="31" idx="3"/>
            <a:endCxn id="44" idx="1"/>
          </p:cNvCxnSpPr>
          <p:nvPr/>
        </p:nvCxnSpPr>
        <p:spPr>
          <a:xfrm flipV="1">
            <a:off x="2645545" y="3686453"/>
            <a:ext cx="1402671" cy="57039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E770EDC-4A9B-415D-A6E8-339A443CAC49}"/>
              </a:ext>
            </a:extLst>
          </p:cNvPr>
          <p:cNvSpPr/>
          <p:nvPr/>
        </p:nvSpPr>
        <p:spPr>
          <a:xfrm>
            <a:off x="4048216" y="3084990"/>
            <a:ext cx="5734976" cy="1202925"/>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Developing a game based on the PlayStation 4 console is predicted to provide $194,391 more revenue than a PC game, and $196,434 more than a game designed for the Wii platform.</a:t>
            </a:r>
          </a:p>
        </p:txBody>
      </p:sp>
      <p:sp>
        <p:nvSpPr>
          <p:cNvPr id="49" name="Rectangle 48">
            <a:extLst>
              <a:ext uri="{FF2B5EF4-FFF2-40B4-BE49-F238E27FC236}">
                <a16:creationId xmlns:a16="http://schemas.microsoft.com/office/drawing/2014/main" id="{4297F182-5251-4A2C-9B8B-07B8E305FA2B}"/>
              </a:ext>
            </a:extLst>
          </p:cNvPr>
          <p:cNvSpPr/>
          <p:nvPr/>
        </p:nvSpPr>
        <p:spPr>
          <a:xfrm>
            <a:off x="124287" y="6516209"/>
            <a:ext cx="2512381" cy="2396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7D09AE3C-2777-4F42-99A7-E69F5F366A07}"/>
              </a:ext>
            </a:extLst>
          </p:cNvPr>
          <p:cNvCxnSpPr>
            <a:cxnSpLocks/>
            <a:endCxn id="56" idx="1"/>
          </p:cNvCxnSpPr>
          <p:nvPr/>
        </p:nvCxnSpPr>
        <p:spPr>
          <a:xfrm flipV="1">
            <a:off x="2654423" y="5575178"/>
            <a:ext cx="1393793" cy="104756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E3CB68B-D88F-4E6F-9C5C-5490CC394094}"/>
              </a:ext>
            </a:extLst>
          </p:cNvPr>
          <p:cNvSpPr/>
          <p:nvPr/>
        </p:nvSpPr>
        <p:spPr>
          <a:xfrm>
            <a:off x="4048216" y="4980374"/>
            <a:ext cx="5734976" cy="1189608"/>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Each increase of one percent of other areas sale’s portion out of total sales is predicted to decrease the overall revenue by $939,249.</a:t>
            </a:r>
          </a:p>
        </p:txBody>
      </p:sp>
    </p:spTree>
    <p:extLst>
      <p:ext uri="{BB962C8B-B14F-4D97-AF65-F5344CB8AC3E}">
        <p14:creationId xmlns:p14="http://schemas.microsoft.com/office/powerpoint/2010/main" val="272930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K-means Cluster Analysis</a:t>
            </a:r>
            <a:br>
              <a:rPr lang="en-US" b="1" dirty="0"/>
            </a:br>
            <a:r>
              <a:rPr lang="en-US" sz="3100" b="1" dirty="0"/>
              <a:t>Data Preprocessing</a:t>
            </a:r>
          </a:p>
        </p:txBody>
      </p:sp>
      <p:sp>
        <p:nvSpPr>
          <p:cNvPr id="19" name="TextBox 18">
            <a:extLst>
              <a:ext uri="{FF2B5EF4-FFF2-40B4-BE49-F238E27FC236}">
                <a16:creationId xmlns:a16="http://schemas.microsoft.com/office/drawing/2014/main" id="{CA3A5E93-A059-49F0-A0B2-F262250C8084}"/>
              </a:ext>
            </a:extLst>
          </p:cNvPr>
          <p:cNvSpPr txBox="1"/>
          <p:nvPr/>
        </p:nvSpPr>
        <p:spPr>
          <a:xfrm>
            <a:off x="378544" y="1320022"/>
            <a:ext cx="11600096" cy="4893647"/>
          </a:xfrm>
          <a:prstGeom prst="rect">
            <a:avLst/>
          </a:prstGeom>
          <a:noFill/>
        </p:spPr>
        <p:txBody>
          <a:bodyPr wrap="square" rtlCol="0">
            <a:spAutoFit/>
          </a:bodyPr>
          <a:lstStyle/>
          <a:p>
            <a:pPr>
              <a:lnSpc>
                <a:spcPct val="200000"/>
              </a:lnSpc>
            </a:pPr>
            <a:r>
              <a:rPr lang="en-US" sz="2400" b="1" u="sng" dirty="0"/>
              <a:t>Steps to be made prior to running the model</a:t>
            </a:r>
          </a:p>
          <a:p>
            <a:pPr marL="285750" indent="-285750">
              <a:buFont typeface="Arial" panose="020B0604020202020204" pitchFamily="34" charset="0"/>
              <a:buChar char="•"/>
            </a:pPr>
            <a:r>
              <a:rPr lang="en-US" sz="2400" dirty="0"/>
              <a:t>All numeric attributes have been binned into 10 equal-intervals bins</a:t>
            </a:r>
          </a:p>
          <a:p>
            <a:r>
              <a:rPr lang="en-US" dirty="0"/>
              <a:t>Using Panda’s cut() function</a:t>
            </a:r>
          </a:p>
          <a:p>
            <a:pPr marL="285750" indent="-285750">
              <a:buFont typeface="Arial" panose="020B0604020202020204" pitchFamily="34" charset="0"/>
              <a:buChar char="•"/>
            </a:pPr>
            <a:r>
              <a:rPr lang="en-US" sz="2400" dirty="0"/>
              <a:t>‘Rank’ and ‘</a:t>
            </a:r>
            <a:r>
              <a:rPr lang="en-US" sz="2400" dirty="0" err="1"/>
              <a:t>Global_Score</a:t>
            </a:r>
            <a:r>
              <a:rPr lang="en-US" sz="2400" dirty="0"/>
              <a:t>’ have the same meaning when binned by ordering their size, therefore only ‘Rank’ will remain</a:t>
            </a:r>
          </a:p>
          <a:p>
            <a:pPr marL="285750" indent="-285750">
              <a:buFont typeface="Arial" panose="020B0604020202020204" pitchFamily="34" charset="0"/>
              <a:buChar char="•"/>
            </a:pPr>
            <a:r>
              <a:rPr lang="en-US" sz="2400" dirty="0"/>
              <a:t>In addition to ‘Name’, ‘Publisher’ is also a string attribute which contains too many distinct values with no clever way to divide into groups. Therefore, it will be dropped as well.</a:t>
            </a:r>
          </a:p>
          <a:p>
            <a:pPr marL="285750" indent="-285750">
              <a:lnSpc>
                <a:spcPct val="200000"/>
              </a:lnSpc>
              <a:buFont typeface="Arial" panose="020B0604020202020204" pitchFamily="34" charset="0"/>
              <a:buChar char="•"/>
            </a:pPr>
            <a:r>
              <a:rPr lang="en-US" sz="2400" dirty="0"/>
              <a:t>‘Platform’ and ‘Genre’ have been adapted by ‘business-tailor’ binning:</a:t>
            </a:r>
          </a:p>
          <a:p>
            <a:r>
              <a:rPr lang="en-US" dirty="0"/>
              <a:t> </a:t>
            </a:r>
            <a:r>
              <a:rPr lang="en-US" dirty="0">
                <a:solidFill>
                  <a:schemeClr val="accent1"/>
                </a:solidFill>
              </a:rPr>
              <a:t>specific dummy and categorical variables were created for Nintendo / PlayStation / Xbox / PC consoles, </a:t>
            </a:r>
          </a:p>
          <a:p>
            <a:r>
              <a:rPr lang="en-US" dirty="0">
                <a:solidFill>
                  <a:schemeClr val="accent1"/>
                </a:solidFill>
              </a:rPr>
              <a:t>While ‘Genre’ is divided by ‘Adrenaline’ games (action, fighting, sports, adventure, platform, racing, shooter) and ‘Strategy’ games (Puzzle, Role-Playing, Simulation and Strategy).</a:t>
            </a:r>
          </a:p>
        </p:txBody>
      </p:sp>
    </p:spTree>
    <p:extLst>
      <p:ext uri="{BB962C8B-B14F-4D97-AF65-F5344CB8AC3E}">
        <p14:creationId xmlns:p14="http://schemas.microsoft.com/office/powerpoint/2010/main" val="102540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K-means Cluster Analysis</a:t>
            </a:r>
            <a:br>
              <a:rPr lang="en-US" b="1" dirty="0"/>
            </a:br>
            <a:r>
              <a:rPr lang="en-US" sz="3100" b="1" dirty="0"/>
              <a:t>How Many Clusters?</a:t>
            </a:r>
          </a:p>
        </p:txBody>
      </p:sp>
      <p:sp>
        <p:nvSpPr>
          <p:cNvPr id="19" name="TextBox 18">
            <a:extLst>
              <a:ext uri="{FF2B5EF4-FFF2-40B4-BE49-F238E27FC236}">
                <a16:creationId xmlns:a16="http://schemas.microsoft.com/office/drawing/2014/main" id="{CA3A5E93-A059-49F0-A0B2-F262250C8084}"/>
              </a:ext>
            </a:extLst>
          </p:cNvPr>
          <p:cNvSpPr txBox="1"/>
          <p:nvPr/>
        </p:nvSpPr>
        <p:spPr>
          <a:xfrm>
            <a:off x="378544" y="1320022"/>
            <a:ext cx="11600096" cy="2000548"/>
          </a:xfrm>
          <a:prstGeom prst="rect">
            <a:avLst/>
          </a:prstGeom>
          <a:noFill/>
        </p:spPr>
        <p:txBody>
          <a:bodyPr wrap="square" rtlCol="0">
            <a:spAutoFit/>
          </a:bodyPr>
          <a:lstStyle/>
          <a:p>
            <a:pPr>
              <a:lnSpc>
                <a:spcPct val="200000"/>
              </a:lnSpc>
            </a:pPr>
            <a:r>
              <a:rPr lang="en-US" sz="2000" b="1" u="sng" dirty="0"/>
              <a:t>Initial Principal Component Analysis (PCA) was conducted in order to extract Eigenvalue:</a:t>
            </a:r>
          </a:p>
          <a:p>
            <a:r>
              <a:rPr lang="en-US" sz="2000" dirty="0">
                <a:solidFill>
                  <a:srgbClr val="FF0000"/>
                </a:solidFill>
              </a:rPr>
              <a:t>from</a:t>
            </a:r>
            <a:r>
              <a:rPr lang="en-US" sz="2000" dirty="0"/>
              <a:t> </a:t>
            </a:r>
            <a:r>
              <a:rPr lang="en-US" sz="2000" dirty="0" err="1"/>
              <a:t>sklearn.decomposition</a:t>
            </a:r>
            <a:r>
              <a:rPr lang="en-US" sz="2000" dirty="0"/>
              <a:t> </a:t>
            </a:r>
            <a:r>
              <a:rPr lang="en-US" sz="2000" dirty="0">
                <a:solidFill>
                  <a:srgbClr val="FF0000"/>
                </a:solidFill>
              </a:rPr>
              <a:t>import</a:t>
            </a:r>
            <a:r>
              <a:rPr lang="en-US" sz="2000" dirty="0"/>
              <a:t> PCA</a:t>
            </a:r>
          </a:p>
          <a:p>
            <a:r>
              <a:rPr lang="en-US" sz="2000" dirty="0" err="1"/>
              <a:t>pca</a:t>
            </a:r>
            <a:r>
              <a:rPr lang="en-US" sz="2000" dirty="0"/>
              <a:t> = PCA(</a:t>
            </a:r>
            <a:r>
              <a:rPr lang="en-US" sz="2000" dirty="0" err="1"/>
              <a:t>n_components</a:t>
            </a:r>
            <a:r>
              <a:rPr lang="en-US" sz="2000" dirty="0"/>
              <a:t>=</a:t>
            </a:r>
            <a:r>
              <a:rPr lang="en-US" sz="2000" dirty="0">
                <a:solidFill>
                  <a:srgbClr val="FF66CC"/>
                </a:solidFill>
              </a:rPr>
              <a:t>5</a:t>
            </a:r>
            <a:r>
              <a:rPr lang="en-US" sz="2000" dirty="0"/>
              <a:t>) </a:t>
            </a:r>
          </a:p>
          <a:p>
            <a:r>
              <a:rPr lang="en-US" sz="2000" dirty="0">
                <a:solidFill>
                  <a:srgbClr val="7030A0"/>
                </a:solidFill>
              </a:rPr>
              <a:t>print</a:t>
            </a:r>
            <a:r>
              <a:rPr lang="en-US" sz="2000" dirty="0"/>
              <a:t>(</a:t>
            </a:r>
            <a:r>
              <a:rPr lang="en-US" sz="2000" dirty="0" err="1"/>
              <a:t>pca.explained_variance</a:t>
            </a:r>
            <a:r>
              <a:rPr lang="en-US" sz="2000" dirty="0"/>
              <a:t>_)</a:t>
            </a:r>
          </a:p>
          <a:p>
            <a:r>
              <a:rPr lang="en-US" sz="2400" dirty="0"/>
              <a:t> </a:t>
            </a:r>
          </a:p>
        </p:txBody>
      </p:sp>
      <p:pic>
        <p:nvPicPr>
          <p:cNvPr id="3" name="Picture 2">
            <a:extLst>
              <a:ext uri="{FF2B5EF4-FFF2-40B4-BE49-F238E27FC236}">
                <a16:creationId xmlns:a16="http://schemas.microsoft.com/office/drawing/2014/main" id="{1D77DAEC-54C7-488B-AE64-96F5493D1136}"/>
              </a:ext>
            </a:extLst>
          </p:cNvPr>
          <p:cNvPicPr>
            <a:picLocks noChangeAspect="1"/>
          </p:cNvPicPr>
          <p:nvPr/>
        </p:nvPicPr>
        <p:blipFill>
          <a:blip r:embed="rId2"/>
          <a:stretch>
            <a:fillRect/>
          </a:stretch>
        </p:blipFill>
        <p:spPr>
          <a:xfrm>
            <a:off x="3152775" y="3200400"/>
            <a:ext cx="5886450" cy="457200"/>
          </a:xfrm>
          <a:prstGeom prst="rect">
            <a:avLst/>
          </a:prstGeom>
        </p:spPr>
      </p:pic>
      <p:cxnSp>
        <p:nvCxnSpPr>
          <p:cNvPr id="5" name="Straight Arrow Connector 4">
            <a:extLst>
              <a:ext uri="{FF2B5EF4-FFF2-40B4-BE49-F238E27FC236}">
                <a16:creationId xmlns:a16="http://schemas.microsoft.com/office/drawing/2014/main" id="{2311B3AA-0E0C-40BF-AF4E-131E1C21359C}"/>
              </a:ext>
            </a:extLst>
          </p:cNvPr>
          <p:cNvCxnSpPr/>
          <p:nvPr/>
        </p:nvCxnSpPr>
        <p:spPr>
          <a:xfrm flipV="1">
            <a:off x="7726680" y="3648456"/>
            <a:ext cx="713232" cy="10881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D94D0D-67DD-454F-90AE-26BCA5D3C527}"/>
              </a:ext>
            </a:extLst>
          </p:cNvPr>
          <p:cNvSpPr txBox="1"/>
          <p:nvPr/>
        </p:nvSpPr>
        <p:spPr>
          <a:xfrm>
            <a:off x="5449824" y="4764024"/>
            <a:ext cx="4595297" cy="923330"/>
          </a:xfrm>
          <a:prstGeom prst="rect">
            <a:avLst/>
          </a:prstGeom>
          <a:noFill/>
        </p:spPr>
        <p:txBody>
          <a:bodyPr wrap="none" rtlCol="0">
            <a:spAutoFit/>
          </a:bodyPr>
          <a:lstStyle/>
          <a:p>
            <a:pPr algn="ctr"/>
            <a:r>
              <a:rPr lang="en-US" dirty="0">
                <a:solidFill>
                  <a:schemeClr val="accent1"/>
                </a:solidFill>
              </a:rPr>
              <a:t>5</a:t>
            </a:r>
            <a:r>
              <a:rPr lang="en-US" baseline="30000" dirty="0">
                <a:solidFill>
                  <a:schemeClr val="accent1"/>
                </a:solidFill>
              </a:rPr>
              <a:t>th</a:t>
            </a:r>
            <a:r>
              <a:rPr lang="en-US" dirty="0">
                <a:solidFill>
                  <a:schemeClr val="accent1"/>
                </a:solidFill>
              </a:rPr>
              <a:t> value goes below 1,</a:t>
            </a:r>
          </a:p>
          <a:p>
            <a:pPr algn="ctr"/>
            <a:r>
              <a:rPr lang="en-US" dirty="0">
                <a:solidFill>
                  <a:schemeClr val="accent1"/>
                </a:solidFill>
              </a:rPr>
              <a:t>Thus </a:t>
            </a:r>
            <a:r>
              <a:rPr lang="en-US" b="1" dirty="0">
                <a:solidFill>
                  <a:schemeClr val="accent1"/>
                </a:solidFill>
                <a:effectLst>
                  <a:outerShdw blurRad="38100" dist="38100" dir="2700000" algn="tl">
                    <a:srgbClr val="000000">
                      <a:alpha val="43137"/>
                    </a:srgbClr>
                  </a:outerShdw>
                </a:effectLst>
              </a:rPr>
              <a:t>4</a:t>
            </a:r>
            <a:r>
              <a:rPr lang="en-US" dirty="0">
                <a:solidFill>
                  <a:schemeClr val="accent1"/>
                </a:solidFill>
              </a:rPr>
              <a:t> is the appropriate number of factors</a:t>
            </a:r>
          </a:p>
          <a:p>
            <a:pPr algn="ctr"/>
            <a:r>
              <a:rPr lang="en-US" dirty="0">
                <a:solidFill>
                  <a:schemeClr val="accent1"/>
                </a:solidFill>
              </a:rPr>
              <a:t>(clusters)</a:t>
            </a:r>
          </a:p>
        </p:txBody>
      </p:sp>
    </p:spTree>
    <p:extLst>
      <p:ext uri="{BB962C8B-B14F-4D97-AF65-F5344CB8AC3E}">
        <p14:creationId xmlns:p14="http://schemas.microsoft.com/office/powerpoint/2010/main" val="3649236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K-means Cluster Analysis</a:t>
            </a:r>
            <a:br>
              <a:rPr lang="en-US" b="1" dirty="0"/>
            </a:br>
            <a:r>
              <a:rPr lang="en-US" sz="3100" b="1" dirty="0"/>
              <a:t>Running The Model</a:t>
            </a:r>
          </a:p>
        </p:txBody>
      </p:sp>
      <p:sp>
        <p:nvSpPr>
          <p:cNvPr id="19" name="TextBox 18">
            <a:extLst>
              <a:ext uri="{FF2B5EF4-FFF2-40B4-BE49-F238E27FC236}">
                <a16:creationId xmlns:a16="http://schemas.microsoft.com/office/drawing/2014/main" id="{CA3A5E93-A059-49F0-A0B2-F262250C8084}"/>
              </a:ext>
            </a:extLst>
          </p:cNvPr>
          <p:cNvSpPr txBox="1"/>
          <p:nvPr/>
        </p:nvSpPr>
        <p:spPr>
          <a:xfrm>
            <a:off x="103337" y="1225689"/>
            <a:ext cx="11600096" cy="5632311"/>
          </a:xfrm>
          <a:prstGeom prst="rect">
            <a:avLst/>
          </a:prstGeom>
          <a:noFill/>
        </p:spPr>
        <p:txBody>
          <a:bodyPr wrap="square" rtlCol="0">
            <a:spAutoFit/>
          </a:bodyPr>
          <a:lstStyle/>
          <a:p>
            <a:r>
              <a:rPr lang="en-US" dirty="0"/>
              <a:t>Uploading the </a:t>
            </a:r>
            <a:r>
              <a:rPr lang="en-US" dirty="0" err="1"/>
              <a:t>KMeans</a:t>
            </a:r>
            <a:r>
              <a:rPr lang="en-US" dirty="0"/>
              <a:t> package:</a:t>
            </a:r>
          </a:p>
          <a:p>
            <a:r>
              <a:rPr lang="en-US" dirty="0">
                <a:solidFill>
                  <a:srgbClr val="FF0000"/>
                </a:solidFill>
              </a:rPr>
              <a:t>from</a:t>
            </a:r>
            <a:r>
              <a:rPr lang="en-US" dirty="0"/>
              <a:t> </a:t>
            </a:r>
            <a:r>
              <a:rPr lang="en-US" dirty="0" err="1"/>
              <a:t>sklearn.cluster</a:t>
            </a:r>
            <a:r>
              <a:rPr lang="en-US" dirty="0"/>
              <a:t> </a:t>
            </a:r>
            <a:r>
              <a:rPr lang="en-US" dirty="0">
                <a:solidFill>
                  <a:srgbClr val="FF0000"/>
                </a:solidFill>
              </a:rPr>
              <a:t>import</a:t>
            </a:r>
            <a:r>
              <a:rPr lang="en-US" dirty="0"/>
              <a:t> </a:t>
            </a:r>
            <a:r>
              <a:rPr lang="en-US" dirty="0" err="1"/>
              <a:t>Kmeans</a:t>
            </a:r>
            <a:endParaRPr lang="en-US" dirty="0"/>
          </a:p>
          <a:p>
            <a:endParaRPr lang="en-US" dirty="0"/>
          </a:p>
          <a:p>
            <a:r>
              <a:rPr lang="en-US" dirty="0"/>
              <a:t>Running the model with 4 clusters:</a:t>
            </a:r>
          </a:p>
          <a:p>
            <a:r>
              <a:rPr lang="en-US" dirty="0" err="1"/>
              <a:t>myKmeans</a:t>
            </a:r>
            <a:r>
              <a:rPr lang="en-US" dirty="0"/>
              <a:t> = </a:t>
            </a:r>
            <a:r>
              <a:rPr lang="en-US" dirty="0" err="1"/>
              <a:t>KMeans</a:t>
            </a:r>
            <a:r>
              <a:rPr lang="en-US" dirty="0"/>
              <a:t>(</a:t>
            </a:r>
            <a:r>
              <a:rPr lang="en-US" dirty="0" err="1"/>
              <a:t>n_clusters</a:t>
            </a:r>
            <a:r>
              <a:rPr lang="en-US" dirty="0"/>
              <a:t>=</a:t>
            </a:r>
            <a:r>
              <a:rPr lang="en-US" dirty="0">
                <a:solidFill>
                  <a:srgbClr val="FF66CC"/>
                </a:solidFill>
              </a:rPr>
              <a:t>4</a:t>
            </a:r>
            <a:r>
              <a:rPr lang="en-US" dirty="0"/>
              <a:t>).fit(</a:t>
            </a:r>
            <a:r>
              <a:rPr lang="en-US" dirty="0" err="1"/>
              <a:t>KdataFin</a:t>
            </a:r>
            <a:r>
              <a:rPr lang="en-US" dirty="0"/>
              <a:t>)</a:t>
            </a:r>
          </a:p>
          <a:p>
            <a:endParaRPr lang="en-US" dirty="0"/>
          </a:p>
          <a:p>
            <a:r>
              <a:rPr lang="en-US" dirty="0"/>
              <a:t>The ‘labels’ component contains a series with all the corresponding cluster numbers for each row:</a:t>
            </a:r>
          </a:p>
          <a:p>
            <a:r>
              <a:rPr lang="en-US" dirty="0">
                <a:solidFill>
                  <a:srgbClr val="7030A0"/>
                </a:solidFill>
              </a:rPr>
              <a:t>print</a:t>
            </a:r>
            <a:r>
              <a:rPr lang="en-US" dirty="0"/>
              <a:t>(</a:t>
            </a:r>
            <a:r>
              <a:rPr lang="en-US" dirty="0" err="1"/>
              <a:t>myKmeans.labels</a:t>
            </a:r>
            <a:r>
              <a:rPr lang="en-US" dirty="0"/>
              <a:t>_)</a:t>
            </a:r>
          </a:p>
          <a:p>
            <a:endParaRPr lang="en-US" dirty="0"/>
          </a:p>
          <a:p>
            <a:r>
              <a:rPr lang="en-US" dirty="0"/>
              <a:t>Storing this series as an object:</a:t>
            </a:r>
          </a:p>
          <a:p>
            <a:r>
              <a:rPr lang="en-US" dirty="0" err="1"/>
              <a:t>clusternum</a:t>
            </a:r>
            <a:r>
              <a:rPr lang="en-US" dirty="0"/>
              <a:t> = </a:t>
            </a:r>
            <a:r>
              <a:rPr lang="en-US" dirty="0" err="1"/>
              <a:t>myKmeans.labels</a:t>
            </a:r>
            <a:r>
              <a:rPr lang="en-US" dirty="0"/>
              <a:t>_ </a:t>
            </a:r>
          </a:p>
          <a:p>
            <a:endParaRPr lang="en-US" dirty="0"/>
          </a:p>
          <a:p>
            <a:r>
              <a:rPr lang="en-US" dirty="0"/>
              <a:t>Adding 1 to each cluster number, so labels will be 1 to 4 instead of 0 to 3:</a:t>
            </a:r>
          </a:p>
          <a:p>
            <a:r>
              <a:rPr lang="en-US" dirty="0" err="1"/>
              <a:t>clusternum</a:t>
            </a:r>
            <a:r>
              <a:rPr lang="en-US" dirty="0"/>
              <a:t> = clusternum+</a:t>
            </a:r>
            <a:r>
              <a:rPr lang="en-US" dirty="0">
                <a:solidFill>
                  <a:srgbClr val="FF66CC"/>
                </a:solidFill>
              </a:rPr>
              <a:t>1</a:t>
            </a:r>
          </a:p>
          <a:p>
            <a:endParaRPr lang="en-US" dirty="0">
              <a:solidFill>
                <a:srgbClr val="FF66CC"/>
              </a:solidFill>
            </a:endParaRPr>
          </a:p>
          <a:p>
            <a:r>
              <a:rPr lang="en-US" dirty="0"/>
              <a:t>Storing this series as a one-column dataframe:</a:t>
            </a:r>
          </a:p>
          <a:p>
            <a:r>
              <a:rPr lang="pt-BR" dirty="0"/>
              <a:t>clusternum = pd.DataFrame(clusternum, columns=[</a:t>
            </a:r>
            <a:r>
              <a:rPr lang="pt-BR" dirty="0">
                <a:solidFill>
                  <a:schemeClr val="accent2"/>
                </a:solidFill>
              </a:rPr>
              <a:t>'cluster’</a:t>
            </a:r>
            <a:r>
              <a:rPr lang="pt-BR" dirty="0"/>
              <a:t>])</a:t>
            </a:r>
          </a:p>
          <a:p>
            <a:endParaRPr lang="pt-BR" dirty="0"/>
          </a:p>
          <a:p>
            <a:r>
              <a:rPr lang="pt-BR" dirty="0"/>
              <a:t>Finally, attaching this new ‘dataframe’ into the model-used dataframe:</a:t>
            </a:r>
          </a:p>
          <a:p>
            <a:r>
              <a:rPr lang="en-US" dirty="0" err="1"/>
              <a:t>KdataClust</a:t>
            </a:r>
            <a:r>
              <a:rPr lang="en-US" dirty="0"/>
              <a:t> = </a:t>
            </a:r>
            <a:r>
              <a:rPr lang="en-US" dirty="0" err="1"/>
              <a:t>pd.concat</a:t>
            </a:r>
            <a:r>
              <a:rPr lang="en-US" dirty="0"/>
              <a:t>([</a:t>
            </a:r>
            <a:r>
              <a:rPr lang="en-US" dirty="0" err="1"/>
              <a:t>KdataFin</a:t>
            </a:r>
            <a:r>
              <a:rPr lang="en-US" dirty="0"/>
              <a:t>, </a:t>
            </a:r>
            <a:r>
              <a:rPr lang="en-US" dirty="0" err="1"/>
              <a:t>clusternum</a:t>
            </a:r>
            <a:r>
              <a:rPr lang="en-US" dirty="0"/>
              <a:t>], axis=</a:t>
            </a:r>
            <a:r>
              <a:rPr lang="en-US" dirty="0">
                <a:solidFill>
                  <a:srgbClr val="FF66CC"/>
                </a:solidFill>
              </a:rPr>
              <a:t>1</a:t>
            </a:r>
            <a:r>
              <a:rPr lang="en-US" dirty="0"/>
              <a:t>, sort=</a:t>
            </a:r>
            <a:r>
              <a:rPr lang="en-US" dirty="0">
                <a:solidFill>
                  <a:srgbClr val="7030A0"/>
                </a:solidFill>
              </a:rPr>
              <a:t>False</a:t>
            </a:r>
            <a:r>
              <a:rPr lang="en-US" dirty="0"/>
              <a:t>)</a:t>
            </a:r>
          </a:p>
        </p:txBody>
      </p:sp>
      <p:pic>
        <p:nvPicPr>
          <p:cNvPr id="4" name="Picture 3">
            <a:extLst>
              <a:ext uri="{FF2B5EF4-FFF2-40B4-BE49-F238E27FC236}">
                <a16:creationId xmlns:a16="http://schemas.microsoft.com/office/drawing/2014/main" id="{2C4F27E5-59E4-4E9A-9388-069C176173B2}"/>
              </a:ext>
            </a:extLst>
          </p:cNvPr>
          <p:cNvPicPr>
            <a:picLocks noChangeAspect="1"/>
          </p:cNvPicPr>
          <p:nvPr/>
        </p:nvPicPr>
        <p:blipFill>
          <a:blip r:embed="rId2"/>
          <a:stretch>
            <a:fillRect/>
          </a:stretch>
        </p:blipFill>
        <p:spPr>
          <a:xfrm>
            <a:off x="2717214" y="3214686"/>
            <a:ext cx="3028950" cy="428625"/>
          </a:xfrm>
          <a:prstGeom prst="rect">
            <a:avLst/>
          </a:prstGeom>
        </p:spPr>
      </p:pic>
    </p:spTree>
    <p:extLst>
      <p:ext uri="{BB962C8B-B14F-4D97-AF65-F5344CB8AC3E}">
        <p14:creationId xmlns:p14="http://schemas.microsoft.com/office/powerpoint/2010/main" val="113498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25569753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A459FA23-3FC2-460D-A70E-71C0376EB580}"/>
              </a:ext>
            </a:extLst>
          </p:cNvPr>
          <p:cNvSpPr>
            <a:spLocks noGrp="1"/>
          </p:cNvSpPr>
          <p:nvPr>
            <p:ph type="title"/>
          </p:nvPr>
        </p:nvSpPr>
        <p:spPr>
          <a:xfrm>
            <a:off x="949306" y="147961"/>
            <a:ext cx="10353762" cy="1257300"/>
          </a:xfrm>
        </p:spPr>
        <p:txBody>
          <a:bodyPr>
            <a:normAutofit/>
          </a:bodyPr>
          <a:lstStyle/>
          <a:p>
            <a:r>
              <a:rPr lang="en-US" b="1" dirty="0"/>
              <a:t>On The Agenda</a:t>
            </a:r>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K-means Cluster Analysis</a:t>
            </a:r>
            <a:br>
              <a:rPr lang="en-US" b="1" dirty="0"/>
            </a:br>
            <a:r>
              <a:rPr lang="en-US" sz="3100" b="1" dirty="0"/>
              <a:t>Visualizations</a:t>
            </a:r>
          </a:p>
        </p:txBody>
      </p:sp>
      <p:pic>
        <p:nvPicPr>
          <p:cNvPr id="3" name="Picture 2">
            <a:extLst>
              <a:ext uri="{FF2B5EF4-FFF2-40B4-BE49-F238E27FC236}">
                <a16:creationId xmlns:a16="http://schemas.microsoft.com/office/drawing/2014/main" id="{599276A3-AC9A-45F3-AB4B-D61EA4AE3EA1}"/>
              </a:ext>
            </a:extLst>
          </p:cNvPr>
          <p:cNvPicPr>
            <a:picLocks/>
          </p:cNvPicPr>
          <p:nvPr/>
        </p:nvPicPr>
        <p:blipFill>
          <a:blip r:embed="rId2"/>
          <a:stretch>
            <a:fillRect/>
          </a:stretch>
        </p:blipFill>
        <p:spPr>
          <a:xfrm>
            <a:off x="74945" y="1333124"/>
            <a:ext cx="3909600" cy="2289600"/>
          </a:xfrm>
          <a:prstGeom prst="rect">
            <a:avLst/>
          </a:prstGeom>
        </p:spPr>
      </p:pic>
      <p:pic>
        <p:nvPicPr>
          <p:cNvPr id="5" name="Picture 4">
            <a:extLst>
              <a:ext uri="{FF2B5EF4-FFF2-40B4-BE49-F238E27FC236}">
                <a16:creationId xmlns:a16="http://schemas.microsoft.com/office/drawing/2014/main" id="{65F42575-0C6A-43A6-B53C-64503766EFEF}"/>
              </a:ext>
            </a:extLst>
          </p:cNvPr>
          <p:cNvPicPr>
            <a:picLocks/>
          </p:cNvPicPr>
          <p:nvPr/>
        </p:nvPicPr>
        <p:blipFill>
          <a:blip r:embed="rId3"/>
          <a:stretch>
            <a:fillRect/>
          </a:stretch>
        </p:blipFill>
        <p:spPr>
          <a:xfrm>
            <a:off x="4128426" y="1340310"/>
            <a:ext cx="3909600" cy="2289600"/>
          </a:xfrm>
          <a:prstGeom prst="rect">
            <a:avLst/>
          </a:prstGeom>
        </p:spPr>
      </p:pic>
      <p:pic>
        <p:nvPicPr>
          <p:cNvPr id="6" name="Picture 5">
            <a:extLst>
              <a:ext uri="{FF2B5EF4-FFF2-40B4-BE49-F238E27FC236}">
                <a16:creationId xmlns:a16="http://schemas.microsoft.com/office/drawing/2014/main" id="{A694276D-8813-4A41-A96A-7B1327C7356E}"/>
              </a:ext>
            </a:extLst>
          </p:cNvPr>
          <p:cNvPicPr>
            <a:picLocks/>
          </p:cNvPicPr>
          <p:nvPr/>
        </p:nvPicPr>
        <p:blipFill>
          <a:blip r:embed="rId4"/>
          <a:stretch>
            <a:fillRect/>
          </a:stretch>
        </p:blipFill>
        <p:spPr>
          <a:xfrm>
            <a:off x="8157382" y="1336124"/>
            <a:ext cx="3909600" cy="2289600"/>
          </a:xfrm>
          <a:prstGeom prst="rect">
            <a:avLst/>
          </a:prstGeom>
        </p:spPr>
      </p:pic>
      <p:pic>
        <p:nvPicPr>
          <p:cNvPr id="7" name="Picture 6">
            <a:extLst>
              <a:ext uri="{FF2B5EF4-FFF2-40B4-BE49-F238E27FC236}">
                <a16:creationId xmlns:a16="http://schemas.microsoft.com/office/drawing/2014/main" id="{8C3EDAB1-BD87-4E7D-B056-BB42CAAE2215}"/>
              </a:ext>
            </a:extLst>
          </p:cNvPr>
          <p:cNvPicPr>
            <a:picLocks/>
          </p:cNvPicPr>
          <p:nvPr/>
        </p:nvPicPr>
        <p:blipFill>
          <a:blip r:embed="rId5"/>
          <a:stretch>
            <a:fillRect/>
          </a:stretch>
        </p:blipFill>
        <p:spPr>
          <a:xfrm>
            <a:off x="79899" y="3683797"/>
            <a:ext cx="3909600" cy="2289600"/>
          </a:xfrm>
          <a:prstGeom prst="rect">
            <a:avLst/>
          </a:prstGeom>
        </p:spPr>
      </p:pic>
      <p:pic>
        <p:nvPicPr>
          <p:cNvPr id="8" name="Picture 7">
            <a:extLst>
              <a:ext uri="{FF2B5EF4-FFF2-40B4-BE49-F238E27FC236}">
                <a16:creationId xmlns:a16="http://schemas.microsoft.com/office/drawing/2014/main" id="{1DC55D5C-95C7-4A0E-87E1-F098CA9BE193}"/>
              </a:ext>
            </a:extLst>
          </p:cNvPr>
          <p:cNvPicPr>
            <a:picLocks/>
          </p:cNvPicPr>
          <p:nvPr/>
        </p:nvPicPr>
        <p:blipFill>
          <a:blip r:embed="rId6"/>
          <a:stretch>
            <a:fillRect/>
          </a:stretch>
        </p:blipFill>
        <p:spPr>
          <a:xfrm>
            <a:off x="4123161" y="3683797"/>
            <a:ext cx="3909600" cy="2289600"/>
          </a:xfrm>
          <a:prstGeom prst="rect">
            <a:avLst/>
          </a:prstGeom>
        </p:spPr>
      </p:pic>
      <p:pic>
        <p:nvPicPr>
          <p:cNvPr id="9" name="Picture 8">
            <a:extLst>
              <a:ext uri="{FF2B5EF4-FFF2-40B4-BE49-F238E27FC236}">
                <a16:creationId xmlns:a16="http://schemas.microsoft.com/office/drawing/2014/main" id="{92E22DAC-A40E-4AB9-A1A9-753E4B336748}"/>
              </a:ext>
            </a:extLst>
          </p:cNvPr>
          <p:cNvPicPr>
            <a:picLocks/>
          </p:cNvPicPr>
          <p:nvPr/>
        </p:nvPicPr>
        <p:blipFill>
          <a:blip r:embed="rId7"/>
          <a:stretch>
            <a:fillRect/>
          </a:stretch>
        </p:blipFill>
        <p:spPr>
          <a:xfrm>
            <a:off x="8140821" y="3692673"/>
            <a:ext cx="3909600" cy="2289600"/>
          </a:xfrm>
          <a:prstGeom prst="rect">
            <a:avLst/>
          </a:prstGeom>
        </p:spPr>
      </p:pic>
    </p:spTree>
    <p:extLst>
      <p:ext uri="{BB962C8B-B14F-4D97-AF65-F5344CB8AC3E}">
        <p14:creationId xmlns:p14="http://schemas.microsoft.com/office/powerpoint/2010/main" val="3060667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K-means Cluster Analysis</a:t>
            </a:r>
            <a:br>
              <a:rPr lang="en-US" b="1" dirty="0"/>
            </a:br>
            <a:r>
              <a:rPr lang="en-US" sz="3100" b="1" dirty="0"/>
              <a:t>Visualizations</a:t>
            </a:r>
          </a:p>
        </p:txBody>
      </p:sp>
      <p:pic>
        <p:nvPicPr>
          <p:cNvPr id="4" name="Picture 3">
            <a:extLst>
              <a:ext uri="{FF2B5EF4-FFF2-40B4-BE49-F238E27FC236}">
                <a16:creationId xmlns:a16="http://schemas.microsoft.com/office/drawing/2014/main" id="{6C9CCB64-153E-4303-90F3-725BBE9B38BD}"/>
              </a:ext>
            </a:extLst>
          </p:cNvPr>
          <p:cNvPicPr>
            <a:picLocks/>
          </p:cNvPicPr>
          <p:nvPr/>
        </p:nvPicPr>
        <p:blipFill>
          <a:blip r:embed="rId2"/>
          <a:stretch>
            <a:fillRect/>
          </a:stretch>
        </p:blipFill>
        <p:spPr>
          <a:xfrm>
            <a:off x="113630" y="1517644"/>
            <a:ext cx="3909600" cy="2289600"/>
          </a:xfrm>
          <a:prstGeom prst="rect">
            <a:avLst/>
          </a:prstGeom>
        </p:spPr>
      </p:pic>
      <p:pic>
        <p:nvPicPr>
          <p:cNvPr id="10" name="Picture 9">
            <a:extLst>
              <a:ext uri="{FF2B5EF4-FFF2-40B4-BE49-F238E27FC236}">
                <a16:creationId xmlns:a16="http://schemas.microsoft.com/office/drawing/2014/main" id="{094AD086-8338-4202-AC1D-0CF6A3E3CF28}"/>
              </a:ext>
            </a:extLst>
          </p:cNvPr>
          <p:cNvPicPr>
            <a:picLocks/>
          </p:cNvPicPr>
          <p:nvPr/>
        </p:nvPicPr>
        <p:blipFill>
          <a:blip r:embed="rId3"/>
          <a:stretch>
            <a:fillRect/>
          </a:stretch>
        </p:blipFill>
        <p:spPr>
          <a:xfrm>
            <a:off x="4148981" y="1517644"/>
            <a:ext cx="3909600" cy="2289600"/>
          </a:xfrm>
          <a:prstGeom prst="rect">
            <a:avLst/>
          </a:prstGeom>
        </p:spPr>
      </p:pic>
      <p:pic>
        <p:nvPicPr>
          <p:cNvPr id="11" name="Picture 10">
            <a:extLst>
              <a:ext uri="{FF2B5EF4-FFF2-40B4-BE49-F238E27FC236}">
                <a16:creationId xmlns:a16="http://schemas.microsoft.com/office/drawing/2014/main" id="{CE9B34A4-895A-4A86-9257-41DFE0FBA26A}"/>
              </a:ext>
            </a:extLst>
          </p:cNvPr>
          <p:cNvPicPr>
            <a:picLocks/>
          </p:cNvPicPr>
          <p:nvPr/>
        </p:nvPicPr>
        <p:blipFill>
          <a:blip r:embed="rId4"/>
          <a:stretch>
            <a:fillRect/>
          </a:stretch>
        </p:blipFill>
        <p:spPr>
          <a:xfrm>
            <a:off x="8184334" y="1526521"/>
            <a:ext cx="3909600" cy="2289600"/>
          </a:xfrm>
          <a:prstGeom prst="rect">
            <a:avLst/>
          </a:prstGeom>
        </p:spPr>
      </p:pic>
      <p:pic>
        <p:nvPicPr>
          <p:cNvPr id="12" name="Picture 11">
            <a:extLst>
              <a:ext uri="{FF2B5EF4-FFF2-40B4-BE49-F238E27FC236}">
                <a16:creationId xmlns:a16="http://schemas.microsoft.com/office/drawing/2014/main" id="{21CC3429-1004-42F0-BE43-149F5294E522}"/>
              </a:ext>
            </a:extLst>
          </p:cNvPr>
          <p:cNvPicPr>
            <a:picLocks/>
          </p:cNvPicPr>
          <p:nvPr/>
        </p:nvPicPr>
        <p:blipFill>
          <a:blip r:embed="rId5"/>
          <a:stretch>
            <a:fillRect/>
          </a:stretch>
        </p:blipFill>
        <p:spPr>
          <a:xfrm>
            <a:off x="113630" y="3935925"/>
            <a:ext cx="3909600" cy="2289600"/>
          </a:xfrm>
          <a:prstGeom prst="rect">
            <a:avLst/>
          </a:prstGeom>
        </p:spPr>
      </p:pic>
      <p:pic>
        <p:nvPicPr>
          <p:cNvPr id="13" name="Picture 12">
            <a:extLst>
              <a:ext uri="{FF2B5EF4-FFF2-40B4-BE49-F238E27FC236}">
                <a16:creationId xmlns:a16="http://schemas.microsoft.com/office/drawing/2014/main" id="{59425CAA-DD31-47C2-98F7-E6F2A120D519}"/>
              </a:ext>
            </a:extLst>
          </p:cNvPr>
          <p:cNvPicPr>
            <a:picLocks/>
          </p:cNvPicPr>
          <p:nvPr/>
        </p:nvPicPr>
        <p:blipFill>
          <a:blip r:embed="rId6"/>
          <a:stretch>
            <a:fillRect/>
          </a:stretch>
        </p:blipFill>
        <p:spPr>
          <a:xfrm>
            <a:off x="4148981" y="3935925"/>
            <a:ext cx="3909600" cy="2289600"/>
          </a:xfrm>
          <a:prstGeom prst="rect">
            <a:avLst/>
          </a:prstGeom>
        </p:spPr>
      </p:pic>
      <p:pic>
        <p:nvPicPr>
          <p:cNvPr id="14" name="Picture 13">
            <a:extLst>
              <a:ext uri="{FF2B5EF4-FFF2-40B4-BE49-F238E27FC236}">
                <a16:creationId xmlns:a16="http://schemas.microsoft.com/office/drawing/2014/main" id="{97254A55-1694-48EE-BD52-2ABB72C891B5}"/>
              </a:ext>
            </a:extLst>
          </p:cNvPr>
          <p:cNvPicPr>
            <a:picLocks/>
          </p:cNvPicPr>
          <p:nvPr/>
        </p:nvPicPr>
        <p:blipFill>
          <a:blip r:embed="rId7"/>
          <a:stretch>
            <a:fillRect/>
          </a:stretch>
        </p:blipFill>
        <p:spPr>
          <a:xfrm>
            <a:off x="8184334" y="3935925"/>
            <a:ext cx="3909600" cy="2289600"/>
          </a:xfrm>
          <a:prstGeom prst="rect">
            <a:avLst/>
          </a:prstGeom>
        </p:spPr>
      </p:pic>
    </p:spTree>
    <p:extLst>
      <p:ext uri="{BB962C8B-B14F-4D97-AF65-F5344CB8AC3E}">
        <p14:creationId xmlns:p14="http://schemas.microsoft.com/office/powerpoint/2010/main" val="973041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K-means Cluster Analysis</a:t>
            </a:r>
            <a:br>
              <a:rPr lang="en-US" b="1" dirty="0"/>
            </a:br>
            <a:r>
              <a:rPr lang="en-US" sz="3100" b="1" dirty="0"/>
              <a:t>Model Interpretation</a:t>
            </a:r>
          </a:p>
        </p:txBody>
      </p:sp>
      <p:cxnSp>
        <p:nvCxnSpPr>
          <p:cNvPr id="5" name="Straight Connector 4">
            <a:extLst>
              <a:ext uri="{FF2B5EF4-FFF2-40B4-BE49-F238E27FC236}">
                <a16:creationId xmlns:a16="http://schemas.microsoft.com/office/drawing/2014/main" id="{8166985B-284B-47A0-B632-29584AA7EAAC}"/>
              </a:ext>
            </a:extLst>
          </p:cNvPr>
          <p:cNvCxnSpPr>
            <a:cxnSpLocks/>
          </p:cNvCxnSpPr>
          <p:nvPr/>
        </p:nvCxnSpPr>
        <p:spPr>
          <a:xfrm>
            <a:off x="6125592" y="1562470"/>
            <a:ext cx="0" cy="51490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C28E19-82E4-4900-BC72-A32233DBDE13}"/>
              </a:ext>
            </a:extLst>
          </p:cNvPr>
          <p:cNvCxnSpPr>
            <a:cxnSpLocks/>
          </p:cNvCxnSpPr>
          <p:nvPr/>
        </p:nvCxnSpPr>
        <p:spPr>
          <a:xfrm flipH="1">
            <a:off x="443883" y="3969797"/>
            <a:ext cx="1124800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D1B85CF-9EB4-466C-A671-8EB7A051F994}"/>
              </a:ext>
            </a:extLst>
          </p:cNvPr>
          <p:cNvSpPr txBox="1"/>
          <p:nvPr/>
        </p:nvSpPr>
        <p:spPr>
          <a:xfrm>
            <a:off x="257452" y="1483311"/>
            <a:ext cx="1358385" cy="369332"/>
          </a:xfrm>
          <a:prstGeom prst="rect">
            <a:avLst/>
          </a:prstGeom>
          <a:noFill/>
        </p:spPr>
        <p:txBody>
          <a:bodyPr wrap="none" rtlCol="0">
            <a:spAutoFit/>
          </a:bodyPr>
          <a:lstStyle/>
          <a:p>
            <a:r>
              <a:rPr lang="en-US" b="1" u="sng" dirty="0">
                <a:solidFill>
                  <a:srgbClr val="00B0F0"/>
                </a:solidFill>
              </a:rPr>
              <a:t>Cluster #1:</a:t>
            </a:r>
          </a:p>
        </p:txBody>
      </p:sp>
      <p:sp>
        <p:nvSpPr>
          <p:cNvPr id="17" name="TextBox 16">
            <a:extLst>
              <a:ext uri="{FF2B5EF4-FFF2-40B4-BE49-F238E27FC236}">
                <a16:creationId xmlns:a16="http://schemas.microsoft.com/office/drawing/2014/main" id="{12C39925-97C3-4237-A7E2-2B1A87797848}"/>
              </a:ext>
            </a:extLst>
          </p:cNvPr>
          <p:cNvSpPr txBox="1"/>
          <p:nvPr/>
        </p:nvSpPr>
        <p:spPr>
          <a:xfrm>
            <a:off x="6295767" y="1474433"/>
            <a:ext cx="1358385" cy="369332"/>
          </a:xfrm>
          <a:prstGeom prst="rect">
            <a:avLst/>
          </a:prstGeom>
          <a:noFill/>
        </p:spPr>
        <p:txBody>
          <a:bodyPr wrap="none" rtlCol="0">
            <a:spAutoFit/>
          </a:bodyPr>
          <a:lstStyle/>
          <a:p>
            <a:r>
              <a:rPr lang="en-US" b="1" u="sng" dirty="0">
                <a:solidFill>
                  <a:srgbClr val="FFFF00"/>
                </a:solidFill>
              </a:rPr>
              <a:t>Cluster #2:</a:t>
            </a:r>
          </a:p>
        </p:txBody>
      </p:sp>
      <p:sp>
        <p:nvSpPr>
          <p:cNvPr id="18" name="TextBox 17">
            <a:extLst>
              <a:ext uri="{FF2B5EF4-FFF2-40B4-BE49-F238E27FC236}">
                <a16:creationId xmlns:a16="http://schemas.microsoft.com/office/drawing/2014/main" id="{408E1A5C-68EA-4848-A4C2-21473EA3F9D4}"/>
              </a:ext>
            </a:extLst>
          </p:cNvPr>
          <p:cNvSpPr txBox="1"/>
          <p:nvPr/>
        </p:nvSpPr>
        <p:spPr>
          <a:xfrm>
            <a:off x="267809" y="4068193"/>
            <a:ext cx="1358385" cy="369332"/>
          </a:xfrm>
          <a:prstGeom prst="rect">
            <a:avLst/>
          </a:prstGeom>
          <a:noFill/>
        </p:spPr>
        <p:txBody>
          <a:bodyPr wrap="none" rtlCol="0">
            <a:spAutoFit/>
          </a:bodyPr>
          <a:lstStyle/>
          <a:p>
            <a:r>
              <a:rPr lang="en-US" b="1" u="sng" dirty="0">
                <a:solidFill>
                  <a:srgbClr val="66FF66"/>
                </a:solidFill>
              </a:rPr>
              <a:t>Cluster #3:</a:t>
            </a:r>
          </a:p>
        </p:txBody>
      </p:sp>
      <p:sp>
        <p:nvSpPr>
          <p:cNvPr id="19" name="TextBox 18">
            <a:extLst>
              <a:ext uri="{FF2B5EF4-FFF2-40B4-BE49-F238E27FC236}">
                <a16:creationId xmlns:a16="http://schemas.microsoft.com/office/drawing/2014/main" id="{ABD51DFF-4BDB-4258-8FD7-7E257623FF4E}"/>
              </a:ext>
            </a:extLst>
          </p:cNvPr>
          <p:cNvSpPr txBox="1"/>
          <p:nvPr/>
        </p:nvSpPr>
        <p:spPr>
          <a:xfrm>
            <a:off x="6306124" y="4059315"/>
            <a:ext cx="1358385" cy="369332"/>
          </a:xfrm>
          <a:prstGeom prst="rect">
            <a:avLst/>
          </a:prstGeom>
          <a:noFill/>
        </p:spPr>
        <p:txBody>
          <a:bodyPr wrap="none" rtlCol="0">
            <a:spAutoFit/>
          </a:bodyPr>
          <a:lstStyle/>
          <a:p>
            <a:r>
              <a:rPr lang="en-US" b="1" u="sng" dirty="0">
                <a:solidFill>
                  <a:srgbClr val="FF66CC"/>
                </a:solidFill>
              </a:rPr>
              <a:t>Cluster #4:</a:t>
            </a:r>
          </a:p>
        </p:txBody>
      </p:sp>
      <p:sp>
        <p:nvSpPr>
          <p:cNvPr id="20" name="TextBox 19">
            <a:extLst>
              <a:ext uri="{FF2B5EF4-FFF2-40B4-BE49-F238E27FC236}">
                <a16:creationId xmlns:a16="http://schemas.microsoft.com/office/drawing/2014/main" id="{A5C85C57-0361-4267-8DA3-A5390EBCA80B}"/>
              </a:ext>
            </a:extLst>
          </p:cNvPr>
          <p:cNvSpPr txBox="1"/>
          <p:nvPr/>
        </p:nvSpPr>
        <p:spPr>
          <a:xfrm>
            <a:off x="248575" y="2197964"/>
            <a:ext cx="2506776"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B0F0"/>
                </a:solidFill>
              </a:rPr>
              <a:t>Medium sales</a:t>
            </a:r>
          </a:p>
          <a:p>
            <a:pPr marL="285750" indent="-285750">
              <a:buFont typeface="Arial" panose="020B0604020202020204" pitchFamily="34" charset="0"/>
              <a:buChar char="•"/>
            </a:pPr>
            <a:r>
              <a:rPr lang="en-US" dirty="0">
                <a:solidFill>
                  <a:srgbClr val="00B0F0"/>
                </a:solidFill>
              </a:rPr>
              <a:t>Last decade</a:t>
            </a:r>
          </a:p>
          <a:p>
            <a:pPr marL="285750" indent="-285750">
              <a:buFont typeface="Arial" panose="020B0604020202020204" pitchFamily="34" charset="0"/>
              <a:buChar char="•"/>
            </a:pPr>
            <a:r>
              <a:rPr lang="en-US" dirty="0">
                <a:solidFill>
                  <a:srgbClr val="00B0F0"/>
                </a:solidFill>
              </a:rPr>
              <a:t>PlayStation platform</a:t>
            </a:r>
          </a:p>
          <a:p>
            <a:pPr marL="285750" indent="-285750">
              <a:buFont typeface="Arial" panose="020B0604020202020204" pitchFamily="34" charset="0"/>
              <a:buChar char="•"/>
            </a:pPr>
            <a:r>
              <a:rPr lang="en-US" dirty="0">
                <a:solidFill>
                  <a:srgbClr val="00B0F0"/>
                </a:solidFill>
              </a:rPr>
              <a:t>‘Adrenaline’ games</a:t>
            </a:r>
          </a:p>
        </p:txBody>
      </p:sp>
      <p:sp>
        <p:nvSpPr>
          <p:cNvPr id="21" name="TextBox 20">
            <a:extLst>
              <a:ext uri="{FF2B5EF4-FFF2-40B4-BE49-F238E27FC236}">
                <a16:creationId xmlns:a16="http://schemas.microsoft.com/office/drawing/2014/main" id="{6080327F-ED88-402B-AEB3-69A5DDFC13D0}"/>
              </a:ext>
            </a:extLst>
          </p:cNvPr>
          <p:cNvSpPr txBox="1"/>
          <p:nvPr/>
        </p:nvSpPr>
        <p:spPr>
          <a:xfrm>
            <a:off x="6304625" y="2197964"/>
            <a:ext cx="2506776"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FF00"/>
                </a:solidFill>
              </a:rPr>
              <a:t>Japan region</a:t>
            </a:r>
          </a:p>
          <a:p>
            <a:pPr marL="285750" indent="-285750">
              <a:buFont typeface="Arial" panose="020B0604020202020204" pitchFamily="34" charset="0"/>
              <a:buChar char="•"/>
            </a:pPr>
            <a:r>
              <a:rPr lang="en-US" dirty="0">
                <a:solidFill>
                  <a:srgbClr val="FFFF00"/>
                </a:solidFill>
              </a:rPr>
              <a:t>PlayStation platform</a:t>
            </a:r>
          </a:p>
          <a:p>
            <a:pPr marL="285750" indent="-285750">
              <a:buFont typeface="Arial" panose="020B0604020202020204" pitchFamily="34" charset="0"/>
              <a:buChar char="•"/>
            </a:pPr>
            <a:r>
              <a:rPr lang="en-US" dirty="0">
                <a:solidFill>
                  <a:srgbClr val="FFFF00"/>
                </a:solidFill>
              </a:rPr>
              <a:t>‘Logic’ games</a:t>
            </a:r>
          </a:p>
        </p:txBody>
      </p:sp>
      <p:sp>
        <p:nvSpPr>
          <p:cNvPr id="22" name="TextBox 21">
            <a:extLst>
              <a:ext uri="{FF2B5EF4-FFF2-40B4-BE49-F238E27FC236}">
                <a16:creationId xmlns:a16="http://schemas.microsoft.com/office/drawing/2014/main" id="{290C2447-453E-42C8-9B24-BD16E0EA9020}"/>
              </a:ext>
            </a:extLst>
          </p:cNvPr>
          <p:cNvSpPr txBox="1"/>
          <p:nvPr/>
        </p:nvSpPr>
        <p:spPr>
          <a:xfrm>
            <a:off x="195309" y="4719223"/>
            <a:ext cx="3145926"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66FF66"/>
                </a:solidFill>
              </a:rPr>
              <a:t>Top-sellers</a:t>
            </a:r>
          </a:p>
          <a:p>
            <a:pPr marL="285750" indent="-285750">
              <a:buFont typeface="Arial" panose="020B0604020202020204" pitchFamily="34" charset="0"/>
              <a:buChar char="•"/>
            </a:pPr>
            <a:r>
              <a:rPr lang="en-US" dirty="0">
                <a:solidFill>
                  <a:srgbClr val="66FF66"/>
                </a:solidFill>
              </a:rPr>
              <a:t>Years between 2000-2010</a:t>
            </a:r>
          </a:p>
          <a:p>
            <a:pPr marL="285750" indent="-285750">
              <a:buFont typeface="Arial" panose="020B0604020202020204" pitchFamily="34" charset="0"/>
              <a:buChar char="•"/>
            </a:pPr>
            <a:r>
              <a:rPr lang="en-US" dirty="0">
                <a:solidFill>
                  <a:srgbClr val="66FF66"/>
                </a:solidFill>
              </a:rPr>
              <a:t>North America Region</a:t>
            </a:r>
          </a:p>
          <a:p>
            <a:pPr marL="285750" indent="-285750">
              <a:buFont typeface="Arial" panose="020B0604020202020204" pitchFamily="34" charset="0"/>
              <a:buChar char="•"/>
            </a:pPr>
            <a:r>
              <a:rPr lang="en-US" dirty="0">
                <a:solidFill>
                  <a:srgbClr val="66FF66"/>
                </a:solidFill>
              </a:rPr>
              <a:t>Nintendo Console</a:t>
            </a:r>
          </a:p>
          <a:p>
            <a:pPr marL="285750" indent="-285750">
              <a:buFont typeface="Arial" panose="020B0604020202020204" pitchFamily="34" charset="0"/>
              <a:buChar char="•"/>
            </a:pPr>
            <a:r>
              <a:rPr lang="en-US" dirty="0">
                <a:solidFill>
                  <a:srgbClr val="66FF66"/>
                </a:solidFill>
              </a:rPr>
              <a:t>‘Adrenaline’ games</a:t>
            </a:r>
          </a:p>
        </p:txBody>
      </p:sp>
      <p:sp>
        <p:nvSpPr>
          <p:cNvPr id="23" name="TextBox 22">
            <a:extLst>
              <a:ext uri="{FF2B5EF4-FFF2-40B4-BE49-F238E27FC236}">
                <a16:creationId xmlns:a16="http://schemas.microsoft.com/office/drawing/2014/main" id="{274B7C74-74AD-4837-9AC0-851C33ED69B6}"/>
              </a:ext>
            </a:extLst>
          </p:cNvPr>
          <p:cNvSpPr txBox="1"/>
          <p:nvPr/>
        </p:nvSpPr>
        <p:spPr>
          <a:xfrm>
            <a:off x="6312024" y="4728101"/>
            <a:ext cx="2415854"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66CC"/>
                </a:solidFill>
              </a:rPr>
              <a:t>Low level revenues</a:t>
            </a:r>
          </a:p>
          <a:p>
            <a:pPr marL="285750" indent="-285750">
              <a:buFont typeface="Arial" panose="020B0604020202020204" pitchFamily="34" charset="0"/>
              <a:buChar char="•"/>
            </a:pPr>
            <a:r>
              <a:rPr lang="en-US" dirty="0">
                <a:solidFill>
                  <a:srgbClr val="FF66CC"/>
                </a:solidFill>
              </a:rPr>
              <a:t>Last decade</a:t>
            </a:r>
          </a:p>
          <a:p>
            <a:pPr marL="285750" indent="-285750">
              <a:buFont typeface="Arial" panose="020B0604020202020204" pitchFamily="34" charset="0"/>
              <a:buChar char="•"/>
            </a:pPr>
            <a:r>
              <a:rPr lang="en-US" dirty="0">
                <a:solidFill>
                  <a:srgbClr val="FF66CC"/>
                </a:solidFill>
              </a:rPr>
              <a:t>Europe Region</a:t>
            </a:r>
          </a:p>
          <a:p>
            <a:pPr marL="285750" indent="-285750">
              <a:buFont typeface="Arial" panose="020B0604020202020204" pitchFamily="34" charset="0"/>
              <a:buChar char="•"/>
            </a:pPr>
            <a:r>
              <a:rPr lang="en-US" dirty="0">
                <a:solidFill>
                  <a:srgbClr val="FF66CC"/>
                </a:solidFill>
              </a:rPr>
              <a:t>PC</a:t>
            </a:r>
          </a:p>
        </p:txBody>
      </p:sp>
      <p:pic>
        <p:nvPicPr>
          <p:cNvPr id="2050" name="Picture 2" descr="Top Sellers Sunglasses Online - Vegas Wholesale Sunglasses">
            <a:extLst>
              <a:ext uri="{FF2B5EF4-FFF2-40B4-BE49-F238E27FC236}">
                <a16:creationId xmlns:a16="http://schemas.microsoft.com/office/drawing/2014/main" id="{8AC89826-A99B-4F4F-BD2D-B80A8A911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27" y="4069593"/>
            <a:ext cx="1154559" cy="9645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irit Guardian is a Android Free-to-play, 3D Real-Time Action ...">
            <a:extLst>
              <a:ext uri="{FF2B5EF4-FFF2-40B4-BE49-F238E27FC236}">
                <a16:creationId xmlns:a16="http://schemas.microsoft.com/office/drawing/2014/main" id="{F76E94F5-AA7E-4E06-A0AF-771646058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234" y="2599613"/>
            <a:ext cx="2175030" cy="12340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ayStation (@PlayStation) | Twitter">
            <a:extLst>
              <a:ext uri="{FF2B5EF4-FFF2-40B4-BE49-F238E27FC236}">
                <a16:creationId xmlns:a16="http://schemas.microsoft.com/office/drawing/2014/main" id="{19B1F051-6C2D-4768-AF0E-3B523950C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367" y="1509204"/>
            <a:ext cx="1081596" cy="108159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PlayStation (@PlayStation) | Twitter">
            <a:extLst>
              <a:ext uri="{FF2B5EF4-FFF2-40B4-BE49-F238E27FC236}">
                <a16:creationId xmlns:a16="http://schemas.microsoft.com/office/drawing/2014/main" id="{5F96A6E2-C84E-43A9-8BDE-38610E463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210" y="1997476"/>
            <a:ext cx="1081596" cy="10815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iv 5 Cities: Managing a City, Expanding, Happiness, Land, and ...">
            <a:extLst>
              <a:ext uri="{FF2B5EF4-FFF2-40B4-BE49-F238E27FC236}">
                <a16:creationId xmlns:a16="http://schemas.microsoft.com/office/drawing/2014/main" id="{8A7D0BBD-3DF7-4D09-A7E1-92E31FE990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2896" y="2729674"/>
            <a:ext cx="2331128" cy="10975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apan-flag | The national flag of Japan is a white rectangul… | Flickr">
            <a:extLst>
              <a:ext uri="{FF2B5EF4-FFF2-40B4-BE49-F238E27FC236}">
                <a16:creationId xmlns:a16="http://schemas.microsoft.com/office/drawing/2014/main" id="{6D13505C-78C8-468D-88AE-1F399AEFC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0633" y="1757779"/>
            <a:ext cx="1220576" cy="8124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Spirit Guardian is a Android Free-to-play, 3D Real-Time Action ...">
            <a:extLst>
              <a:ext uri="{FF2B5EF4-FFF2-40B4-BE49-F238E27FC236}">
                <a16:creationId xmlns:a16="http://schemas.microsoft.com/office/drawing/2014/main" id="{D62D6D1F-B2E5-4A72-86F4-B66B01525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910" y="5520367"/>
            <a:ext cx="2175030" cy="12340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p of North America">
            <a:extLst>
              <a:ext uri="{FF2B5EF4-FFF2-40B4-BE49-F238E27FC236}">
                <a16:creationId xmlns:a16="http://schemas.microsoft.com/office/drawing/2014/main" id="{23CDB990-4C55-4027-9886-5438DA1953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7899" y="4157717"/>
            <a:ext cx="1520948" cy="11423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Nintendo of Europe | Nintendo">
            <a:extLst>
              <a:ext uri="{FF2B5EF4-FFF2-40B4-BE49-F238E27FC236}">
                <a16:creationId xmlns:a16="http://schemas.microsoft.com/office/drawing/2014/main" id="{7DDB0A14-83A0-47AF-94AE-6391964CF7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8431" y="4950039"/>
            <a:ext cx="1349406" cy="67470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hart, decline, diagram, down, growth, low, sales icon">
            <a:extLst>
              <a:ext uri="{FF2B5EF4-FFF2-40B4-BE49-F238E27FC236}">
                <a16:creationId xmlns:a16="http://schemas.microsoft.com/office/drawing/2014/main" id="{E6AE3587-85C5-4638-8D7D-10E9B05B2A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86917" y="4332303"/>
            <a:ext cx="1106276" cy="124213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Flag of Europe - Wikipedia">
            <a:extLst>
              <a:ext uri="{FF2B5EF4-FFF2-40B4-BE49-F238E27FC236}">
                <a16:creationId xmlns:a16="http://schemas.microsoft.com/office/drawing/2014/main" id="{25291117-BB85-42DC-88CD-DBEDAF7FDA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08165" y="4880007"/>
            <a:ext cx="1181885" cy="78792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mputer icon symbol sign - Download Free Vectors, Clipart ...">
            <a:extLst>
              <a:ext uri="{FF2B5EF4-FFF2-40B4-BE49-F238E27FC236}">
                <a16:creationId xmlns:a16="http://schemas.microsoft.com/office/drawing/2014/main" id="{41E0E3B6-C048-4621-B0CD-CE4CEF8C1D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77754" y="5584054"/>
            <a:ext cx="1172870" cy="1172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348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459FA23-3FC2-460D-A70E-71C0376EB580}"/>
              </a:ext>
            </a:extLst>
          </p:cNvPr>
          <p:cNvSpPr>
            <a:spLocks noGrp="1"/>
          </p:cNvSpPr>
          <p:nvPr>
            <p:ph type="title"/>
          </p:nvPr>
        </p:nvSpPr>
        <p:spPr>
          <a:xfrm>
            <a:off x="8806647" y="5279255"/>
            <a:ext cx="3277655" cy="1257300"/>
          </a:xfrm>
        </p:spPr>
        <p:txBody>
          <a:bodyPr>
            <a:normAutofit/>
          </a:bodyPr>
          <a:lstStyle/>
          <a:p>
            <a:r>
              <a:rPr lang="en-US" b="1" dirty="0"/>
              <a:t>Thank you!</a:t>
            </a:r>
          </a:p>
        </p:txBody>
      </p:sp>
      <p:pic>
        <p:nvPicPr>
          <p:cNvPr id="22530" name="Picture 2" descr="mario vs sonic ideas | Super mario games, Super mario bros games ...">
            <a:extLst>
              <a:ext uri="{FF2B5EF4-FFF2-40B4-BE49-F238E27FC236}">
                <a16:creationId xmlns:a16="http://schemas.microsoft.com/office/drawing/2014/main" id="{CDC1506C-6A24-4F7A-BE95-15CCBF527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553" y="392125"/>
            <a:ext cx="7582825" cy="500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632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6EA9945-4191-40FB-9EA2-C86E6411B7A1}"/>
              </a:ext>
            </a:extLst>
          </p:cNvPr>
          <p:cNvSpPr txBox="1"/>
          <p:nvPr/>
        </p:nvSpPr>
        <p:spPr>
          <a:xfrm>
            <a:off x="177553" y="1748901"/>
            <a:ext cx="10536987" cy="4574522"/>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US" sz="2000" dirty="0"/>
              <a:t>Lots of revenue potential, but due to game production costs – many risks</a:t>
            </a:r>
          </a:p>
          <a:p>
            <a:pPr marL="285750" indent="-285750">
              <a:lnSpc>
                <a:spcPct val="250000"/>
              </a:lnSpc>
              <a:buFont typeface="Arial" panose="020B0604020202020204" pitchFamily="34" charset="0"/>
              <a:buChar char="•"/>
            </a:pPr>
            <a:r>
              <a:rPr lang="en-US" sz="2000" dirty="0"/>
              <a:t>Aspects to be considered prior to production phase:</a:t>
            </a:r>
          </a:p>
          <a:p>
            <a:pPr marL="800100" lvl="1" indent="-342900">
              <a:lnSpc>
                <a:spcPct val="250000"/>
              </a:lnSpc>
              <a:buFont typeface="Courier New" panose="02070309020205020404" pitchFamily="49" charset="0"/>
              <a:buChar char="o"/>
            </a:pPr>
            <a:r>
              <a:rPr lang="en-US" sz="2000" dirty="0"/>
              <a:t>Location: Would any specific areas in the world be more profitable than others?</a:t>
            </a:r>
          </a:p>
          <a:p>
            <a:pPr marL="800100" lvl="1" indent="-342900">
              <a:lnSpc>
                <a:spcPct val="250000"/>
              </a:lnSpc>
              <a:buFont typeface="Courier New" panose="02070309020205020404" pitchFamily="49" charset="0"/>
              <a:buChar char="o"/>
            </a:pPr>
            <a:r>
              <a:rPr lang="en-US" sz="2000" dirty="0"/>
              <a:t>Platform: Could preferring a certain gaming platform over another be more lucrative?</a:t>
            </a:r>
          </a:p>
          <a:p>
            <a:pPr marL="800100" lvl="1" indent="-342900">
              <a:lnSpc>
                <a:spcPct val="250000"/>
              </a:lnSpc>
              <a:buFont typeface="Courier New" panose="02070309020205020404" pitchFamily="49" charset="0"/>
              <a:buChar char="o"/>
            </a:pPr>
            <a:r>
              <a:rPr lang="en-US" sz="2000" dirty="0"/>
              <a:t>Genre: Are there any game genres which provides higher revenue than others?</a:t>
            </a:r>
          </a:p>
          <a:p>
            <a:pPr marL="800100" lvl="1" indent="-342900">
              <a:lnSpc>
                <a:spcPct val="250000"/>
              </a:lnSpc>
              <a:buFont typeface="Courier New" panose="02070309020205020404" pitchFamily="49" charset="0"/>
              <a:buChar char="o"/>
            </a:pPr>
            <a:r>
              <a:rPr lang="en-US" sz="2000" dirty="0"/>
              <a:t>Do video games’ revenues change over time?</a:t>
            </a:r>
          </a:p>
        </p:txBody>
      </p:sp>
      <p:sp>
        <p:nvSpPr>
          <p:cNvPr id="17" name="Title 1">
            <a:extLst>
              <a:ext uri="{FF2B5EF4-FFF2-40B4-BE49-F238E27FC236}">
                <a16:creationId xmlns:a16="http://schemas.microsoft.com/office/drawing/2014/main" id="{53BA0255-D4C3-4E75-A86E-C3219E60C5FF}"/>
              </a:ext>
            </a:extLst>
          </p:cNvPr>
          <p:cNvSpPr>
            <a:spLocks noGrp="1"/>
          </p:cNvSpPr>
          <p:nvPr>
            <p:ph type="title"/>
          </p:nvPr>
        </p:nvSpPr>
        <p:spPr>
          <a:xfrm>
            <a:off x="949306" y="147961"/>
            <a:ext cx="10353762" cy="1257300"/>
          </a:xfrm>
        </p:spPr>
        <p:txBody>
          <a:bodyPr>
            <a:normAutofit/>
          </a:bodyPr>
          <a:lstStyle/>
          <a:p>
            <a:r>
              <a:rPr lang="en-US" b="1" dirty="0"/>
              <a:t>Our Business Problem</a:t>
            </a:r>
          </a:p>
        </p:txBody>
      </p:sp>
    </p:spTree>
    <p:extLst>
      <p:ext uri="{BB962C8B-B14F-4D97-AF65-F5344CB8AC3E}">
        <p14:creationId xmlns:p14="http://schemas.microsoft.com/office/powerpoint/2010/main" val="3657152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Models to Be Used</a:t>
            </a:r>
          </a:p>
        </p:txBody>
      </p:sp>
      <p:sp>
        <p:nvSpPr>
          <p:cNvPr id="3" name="Rectangle: Rounded Corners 2">
            <a:extLst>
              <a:ext uri="{FF2B5EF4-FFF2-40B4-BE49-F238E27FC236}">
                <a16:creationId xmlns:a16="http://schemas.microsoft.com/office/drawing/2014/main" id="{53C1BD05-622D-4631-ACFE-3643CBA54223}"/>
              </a:ext>
            </a:extLst>
          </p:cNvPr>
          <p:cNvSpPr/>
          <p:nvPr/>
        </p:nvSpPr>
        <p:spPr>
          <a:xfrm>
            <a:off x="1775533" y="1757777"/>
            <a:ext cx="3151573" cy="122511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Linear Regression (Supervised)</a:t>
            </a:r>
          </a:p>
        </p:txBody>
      </p:sp>
      <p:sp>
        <p:nvSpPr>
          <p:cNvPr id="5" name="Rectangle: Rounded Corners 4">
            <a:extLst>
              <a:ext uri="{FF2B5EF4-FFF2-40B4-BE49-F238E27FC236}">
                <a16:creationId xmlns:a16="http://schemas.microsoft.com/office/drawing/2014/main" id="{F45075B0-8FFF-48C1-BFA2-A2556B15BA3F}"/>
              </a:ext>
            </a:extLst>
          </p:cNvPr>
          <p:cNvSpPr/>
          <p:nvPr/>
        </p:nvSpPr>
        <p:spPr>
          <a:xfrm>
            <a:off x="7270811" y="1757777"/>
            <a:ext cx="3151573" cy="122511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K-means Cluster Analysis (Unsupervised)</a:t>
            </a:r>
          </a:p>
        </p:txBody>
      </p:sp>
      <p:pic>
        <p:nvPicPr>
          <p:cNvPr id="6" name="Picture 9">
            <a:extLst>
              <a:ext uri="{FF2B5EF4-FFF2-40B4-BE49-F238E27FC236}">
                <a16:creationId xmlns:a16="http://schemas.microsoft.com/office/drawing/2014/main" id="{62B26593-77CA-400E-BF9D-9FE8D00DAF59}"/>
              </a:ext>
            </a:extLst>
          </p:cNvPr>
          <p:cNvPicPr>
            <a:picLocks noChangeAspect="1" noChangeArrowheads="1"/>
          </p:cNvPicPr>
          <p:nvPr/>
        </p:nvPicPr>
        <p:blipFill rotWithShape="1">
          <a:blip r:embed="rId2" cstate="print"/>
          <a:srcRect t="4691"/>
          <a:stretch/>
        </p:blipFill>
        <p:spPr bwMode="auto">
          <a:xfrm>
            <a:off x="6982256" y="3099007"/>
            <a:ext cx="3784213" cy="2705809"/>
          </a:xfrm>
          <a:prstGeom prst="rect">
            <a:avLst/>
          </a:prstGeom>
          <a:noFill/>
          <a:ln w="12700">
            <a:noFill/>
            <a:miter lim="800000"/>
            <a:headEnd/>
            <a:tailEnd/>
          </a:ln>
        </p:spPr>
      </p:pic>
      <p:pic>
        <p:nvPicPr>
          <p:cNvPr id="1026" name="Picture 2" descr="ML | Linear Regression - GeeksforGeeks">
            <a:extLst>
              <a:ext uri="{FF2B5EF4-FFF2-40B4-BE49-F238E27FC236}">
                <a16:creationId xmlns:a16="http://schemas.microsoft.com/office/drawing/2014/main" id="{BA7022A7-E053-481B-9E82-B35D5322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383" y="3079148"/>
            <a:ext cx="4132741" cy="27455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6BFBA8-A778-4E33-A28D-C45B079D974A}"/>
              </a:ext>
            </a:extLst>
          </p:cNvPr>
          <p:cNvSpPr txBox="1"/>
          <p:nvPr/>
        </p:nvSpPr>
        <p:spPr>
          <a:xfrm>
            <a:off x="1118587" y="5956916"/>
            <a:ext cx="4444743" cy="646331"/>
          </a:xfrm>
          <a:prstGeom prst="rect">
            <a:avLst/>
          </a:prstGeom>
          <a:noFill/>
        </p:spPr>
        <p:txBody>
          <a:bodyPr wrap="none" rtlCol="0">
            <a:spAutoFit/>
          </a:bodyPr>
          <a:lstStyle/>
          <a:p>
            <a:pPr algn="ctr"/>
            <a:r>
              <a:rPr lang="en-US" dirty="0"/>
              <a:t>Predicting the change of overall revenue</a:t>
            </a:r>
          </a:p>
          <a:p>
            <a:pPr algn="ctr"/>
            <a:r>
              <a:rPr lang="en-US" dirty="0"/>
              <a:t>as a function of the entire data’s attributes</a:t>
            </a:r>
          </a:p>
        </p:txBody>
      </p:sp>
      <p:sp>
        <p:nvSpPr>
          <p:cNvPr id="9" name="TextBox 8">
            <a:extLst>
              <a:ext uri="{FF2B5EF4-FFF2-40B4-BE49-F238E27FC236}">
                <a16:creationId xmlns:a16="http://schemas.microsoft.com/office/drawing/2014/main" id="{4B153F99-C8D9-4607-9A32-BEA54FD99E6B}"/>
              </a:ext>
            </a:extLst>
          </p:cNvPr>
          <p:cNvSpPr txBox="1"/>
          <p:nvPr/>
        </p:nvSpPr>
        <p:spPr>
          <a:xfrm>
            <a:off x="6455777" y="5956916"/>
            <a:ext cx="4814203" cy="646331"/>
          </a:xfrm>
          <a:prstGeom prst="rect">
            <a:avLst/>
          </a:prstGeom>
          <a:noFill/>
        </p:spPr>
        <p:txBody>
          <a:bodyPr wrap="none" rtlCol="0">
            <a:spAutoFit/>
          </a:bodyPr>
          <a:lstStyle/>
          <a:p>
            <a:pPr algn="ctr"/>
            <a:r>
              <a:rPr lang="en-US" dirty="0"/>
              <a:t>Classifying certain sub-groups within the data</a:t>
            </a:r>
          </a:p>
          <a:p>
            <a:pPr algn="ctr"/>
            <a:r>
              <a:rPr lang="en-US" dirty="0"/>
              <a:t>with unique characteristics</a:t>
            </a:r>
          </a:p>
        </p:txBody>
      </p:sp>
    </p:spTree>
    <p:extLst>
      <p:ext uri="{BB962C8B-B14F-4D97-AF65-F5344CB8AC3E}">
        <p14:creationId xmlns:p14="http://schemas.microsoft.com/office/powerpoint/2010/main" val="302210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Metadata</a:t>
            </a:r>
          </a:p>
        </p:txBody>
      </p:sp>
      <p:graphicFrame>
        <p:nvGraphicFramePr>
          <p:cNvPr id="7" name="Table 7">
            <a:extLst>
              <a:ext uri="{FF2B5EF4-FFF2-40B4-BE49-F238E27FC236}">
                <a16:creationId xmlns:a16="http://schemas.microsoft.com/office/drawing/2014/main" id="{B615943F-4ADA-4048-B8D0-FC94BC079160}"/>
              </a:ext>
            </a:extLst>
          </p:cNvPr>
          <p:cNvGraphicFramePr>
            <a:graphicFrameLocks noGrp="1"/>
          </p:cNvGraphicFramePr>
          <p:nvPr>
            <p:extLst>
              <p:ext uri="{D42A27DB-BD31-4B8C-83A1-F6EECF244321}">
                <p14:modId xmlns:p14="http://schemas.microsoft.com/office/powerpoint/2010/main" val="3104721415"/>
              </p:ext>
            </p:extLst>
          </p:nvPr>
        </p:nvGraphicFramePr>
        <p:xfrm>
          <a:off x="194323" y="1261203"/>
          <a:ext cx="11683998" cy="5334900"/>
        </p:xfrm>
        <a:graphic>
          <a:graphicData uri="http://schemas.openxmlformats.org/drawingml/2006/table">
            <a:tbl>
              <a:tblPr firstRow="1" bandRow="1">
                <a:tableStyleId>{5C22544A-7EE6-4342-B048-85BDC9FD1C3A}</a:tableStyleId>
              </a:tblPr>
              <a:tblGrid>
                <a:gridCol w="2708675">
                  <a:extLst>
                    <a:ext uri="{9D8B030D-6E8A-4147-A177-3AD203B41FA5}">
                      <a16:colId xmlns:a16="http://schemas.microsoft.com/office/drawing/2014/main" val="3808869501"/>
                    </a:ext>
                  </a:extLst>
                </a:gridCol>
                <a:gridCol w="1802167">
                  <a:extLst>
                    <a:ext uri="{9D8B030D-6E8A-4147-A177-3AD203B41FA5}">
                      <a16:colId xmlns:a16="http://schemas.microsoft.com/office/drawing/2014/main" val="2080543855"/>
                    </a:ext>
                  </a:extLst>
                </a:gridCol>
                <a:gridCol w="7173156">
                  <a:extLst>
                    <a:ext uri="{9D8B030D-6E8A-4147-A177-3AD203B41FA5}">
                      <a16:colId xmlns:a16="http://schemas.microsoft.com/office/drawing/2014/main" val="4097718518"/>
                    </a:ext>
                  </a:extLst>
                </a:gridCol>
              </a:tblGrid>
              <a:tr h="444575">
                <a:tc>
                  <a:txBody>
                    <a:bodyPr/>
                    <a:lstStyle/>
                    <a:p>
                      <a:r>
                        <a:rPr lang="en-US" dirty="0"/>
                        <a:t>Feature</a:t>
                      </a:r>
                    </a:p>
                  </a:txBody>
                  <a:tcPr anchor="ctr"/>
                </a:tc>
                <a:tc>
                  <a:txBody>
                    <a:bodyPr/>
                    <a:lstStyle/>
                    <a:p>
                      <a:r>
                        <a:rPr lang="en-US" dirty="0"/>
                        <a:t>Type</a:t>
                      </a:r>
                    </a:p>
                  </a:txBody>
                  <a:tcPr anchor="ctr"/>
                </a:tc>
                <a:tc>
                  <a:txBody>
                    <a:bodyPr/>
                    <a:lstStyle/>
                    <a:p>
                      <a:r>
                        <a:rPr lang="en-US" dirty="0"/>
                        <a:t>Description</a:t>
                      </a:r>
                    </a:p>
                  </a:txBody>
                  <a:tcPr anchor="ctr"/>
                </a:tc>
                <a:extLst>
                  <a:ext uri="{0D108BD9-81ED-4DB2-BD59-A6C34878D82A}">
                    <a16:rowId xmlns:a16="http://schemas.microsoft.com/office/drawing/2014/main" val="2961337645"/>
                  </a:ext>
                </a:extLst>
              </a:tr>
              <a:tr h="444575">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Rank</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Integer</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Ranking of overall sales</a:t>
                      </a:r>
                    </a:p>
                  </a:txBody>
                  <a:tcPr marL="68580" marR="68580" marT="0" marB="0" anchor="ctr">
                    <a:solidFill>
                      <a:schemeClr val="bg1"/>
                    </a:solidFill>
                  </a:tcPr>
                </a:tc>
                <a:extLst>
                  <a:ext uri="{0D108BD9-81ED-4DB2-BD59-A6C34878D82A}">
                    <a16:rowId xmlns:a16="http://schemas.microsoft.com/office/drawing/2014/main" val="3362453171"/>
                  </a:ext>
                </a:extLst>
              </a:tr>
              <a:tr h="444575">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Name</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String</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Game’s title (table’s unique identifier)</a:t>
                      </a:r>
                    </a:p>
                  </a:txBody>
                  <a:tcPr marL="68580" marR="68580" marT="0" marB="0" anchor="ctr">
                    <a:solidFill>
                      <a:schemeClr val="bg1"/>
                    </a:solidFill>
                  </a:tcPr>
                </a:tc>
                <a:extLst>
                  <a:ext uri="{0D108BD9-81ED-4DB2-BD59-A6C34878D82A}">
                    <a16:rowId xmlns:a16="http://schemas.microsoft.com/office/drawing/2014/main" val="2368127801"/>
                  </a:ext>
                </a:extLst>
              </a:tr>
              <a:tr h="444575">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Platform</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String</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Platform of the games on its release (i.e. PS4, PC etc.)</a:t>
                      </a:r>
                    </a:p>
                  </a:txBody>
                  <a:tcPr marL="68580" marR="68580" marT="0" marB="0" anchor="ctr">
                    <a:solidFill>
                      <a:schemeClr val="bg1"/>
                    </a:solidFill>
                  </a:tcPr>
                </a:tc>
                <a:extLst>
                  <a:ext uri="{0D108BD9-81ED-4DB2-BD59-A6C34878D82A}">
                    <a16:rowId xmlns:a16="http://schemas.microsoft.com/office/drawing/2014/main" val="1379815910"/>
                  </a:ext>
                </a:extLst>
              </a:tr>
              <a:tr h="444575">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Year</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Integer</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Year of the game’s release</a:t>
                      </a:r>
                    </a:p>
                  </a:txBody>
                  <a:tcPr marL="68580" marR="68580" marT="0" marB="0" anchor="ctr">
                    <a:solidFill>
                      <a:schemeClr val="bg1"/>
                    </a:solidFill>
                  </a:tcPr>
                </a:tc>
                <a:extLst>
                  <a:ext uri="{0D108BD9-81ED-4DB2-BD59-A6C34878D82A}">
                    <a16:rowId xmlns:a16="http://schemas.microsoft.com/office/drawing/2014/main" val="1399508894"/>
                  </a:ext>
                </a:extLst>
              </a:tr>
              <a:tr h="444575">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Genre</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String</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Genre related to the game (action, sports, strategy etc.)</a:t>
                      </a:r>
                    </a:p>
                  </a:txBody>
                  <a:tcPr marL="68580" marR="68580" marT="0" marB="0" anchor="ctr">
                    <a:solidFill>
                      <a:schemeClr val="bg1"/>
                    </a:solidFill>
                  </a:tcPr>
                </a:tc>
                <a:extLst>
                  <a:ext uri="{0D108BD9-81ED-4DB2-BD59-A6C34878D82A}">
                    <a16:rowId xmlns:a16="http://schemas.microsoft.com/office/drawing/2014/main" val="92443291"/>
                  </a:ext>
                </a:extLst>
              </a:tr>
              <a:tr h="444575">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Publisher</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String</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The company/studio to publish the game</a:t>
                      </a:r>
                    </a:p>
                  </a:txBody>
                  <a:tcPr marL="68580" marR="68580" marT="0" marB="0" anchor="ctr">
                    <a:solidFill>
                      <a:schemeClr val="bg1"/>
                    </a:solidFill>
                  </a:tcPr>
                </a:tc>
                <a:extLst>
                  <a:ext uri="{0D108BD9-81ED-4DB2-BD59-A6C34878D82A}">
                    <a16:rowId xmlns:a16="http://schemas.microsoft.com/office/drawing/2014/main" val="664012374"/>
                  </a:ext>
                </a:extLst>
              </a:tr>
              <a:tr h="444575">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NA_Sales</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Float</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Sales in North America (in millions of USD)</a:t>
                      </a:r>
                    </a:p>
                  </a:txBody>
                  <a:tcPr marL="68580" marR="68580" marT="0" marB="0" anchor="ctr">
                    <a:solidFill>
                      <a:schemeClr val="bg1"/>
                    </a:solidFill>
                  </a:tcPr>
                </a:tc>
                <a:extLst>
                  <a:ext uri="{0D108BD9-81ED-4DB2-BD59-A6C34878D82A}">
                    <a16:rowId xmlns:a16="http://schemas.microsoft.com/office/drawing/2014/main" val="1250068479"/>
                  </a:ext>
                </a:extLst>
              </a:tr>
              <a:tr h="444575">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EU_Sales</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Float</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Sales in Europe (in millions of USD)</a:t>
                      </a:r>
                    </a:p>
                  </a:txBody>
                  <a:tcPr marL="68580" marR="68580" marT="0" marB="0" anchor="ctr">
                    <a:solidFill>
                      <a:schemeClr val="bg1"/>
                    </a:solidFill>
                  </a:tcPr>
                </a:tc>
                <a:extLst>
                  <a:ext uri="{0D108BD9-81ED-4DB2-BD59-A6C34878D82A}">
                    <a16:rowId xmlns:a16="http://schemas.microsoft.com/office/drawing/2014/main" val="4183996221"/>
                  </a:ext>
                </a:extLst>
              </a:tr>
              <a:tr h="444575">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JP_Sales</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Float</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Sales in Japan (in millions of USD)</a:t>
                      </a:r>
                    </a:p>
                  </a:txBody>
                  <a:tcPr marL="68580" marR="68580" marT="0" marB="0" anchor="ctr">
                    <a:solidFill>
                      <a:schemeClr val="bg1"/>
                    </a:solidFill>
                  </a:tcPr>
                </a:tc>
                <a:extLst>
                  <a:ext uri="{0D108BD9-81ED-4DB2-BD59-A6C34878D82A}">
                    <a16:rowId xmlns:a16="http://schemas.microsoft.com/office/drawing/2014/main" val="1965258462"/>
                  </a:ext>
                </a:extLst>
              </a:tr>
              <a:tr h="444575">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Other_Sales</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Float</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Sales in Other areas of the world (in millions of USD)</a:t>
                      </a:r>
                    </a:p>
                  </a:txBody>
                  <a:tcPr marL="68580" marR="68580" marT="0" marB="0" anchor="ctr">
                    <a:solidFill>
                      <a:schemeClr val="bg1"/>
                    </a:solidFill>
                  </a:tcPr>
                </a:tc>
                <a:extLst>
                  <a:ext uri="{0D108BD9-81ED-4DB2-BD59-A6C34878D82A}">
                    <a16:rowId xmlns:a16="http://schemas.microsoft.com/office/drawing/2014/main" val="2211053077"/>
                  </a:ext>
                </a:extLst>
              </a:tr>
              <a:tr h="444575">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Global_Sales</a:t>
                      </a:r>
                    </a:p>
                  </a:txBody>
                  <a:tcPr marL="68580" marR="68580" marT="0" marB="0" anchor="ctr">
                    <a:solidFill>
                      <a:schemeClr val="bg1"/>
                    </a:solidFill>
                  </a:tcPr>
                </a:tc>
                <a:tc>
                  <a:txBody>
                    <a:bodyPr/>
                    <a:lstStyle/>
                    <a:p>
                      <a:pPr algn="just" rtl="0">
                        <a:lnSpc>
                          <a:spcPct val="107000"/>
                        </a:lnSpc>
                        <a:spcAft>
                          <a:spcPts val="0"/>
                        </a:spcAft>
                      </a:pPr>
                      <a:r>
                        <a:rPr lang="en-US" sz="1600">
                          <a:solidFill>
                            <a:schemeClr val="tx1"/>
                          </a:solidFill>
                          <a:effectLst/>
                          <a:latin typeface="+mn-lt"/>
                          <a:ea typeface="Calibri" panose="020F0502020204030204" pitchFamily="34" charset="0"/>
                          <a:cs typeface="Arial" panose="020B0604020202020204" pitchFamily="34" charset="0"/>
                        </a:rPr>
                        <a:t>Float</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Overall sales in millions of USD (sum of areal sales above)</a:t>
                      </a:r>
                    </a:p>
                  </a:txBody>
                  <a:tcPr marL="68580" marR="68580" marT="0" marB="0" anchor="ctr">
                    <a:solidFill>
                      <a:schemeClr val="bg1"/>
                    </a:solidFill>
                  </a:tcPr>
                </a:tc>
                <a:extLst>
                  <a:ext uri="{0D108BD9-81ED-4DB2-BD59-A6C34878D82A}">
                    <a16:rowId xmlns:a16="http://schemas.microsoft.com/office/drawing/2014/main" val="3243568366"/>
                  </a:ext>
                </a:extLst>
              </a:tr>
            </a:tbl>
          </a:graphicData>
        </a:graphic>
      </p:graphicFrame>
    </p:spTree>
    <p:extLst>
      <p:ext uri="{BB962C8B-B14F-4D97-AF65-F5344CB8AC3E}">
        <p14:creationId xmlns:p14="http://schemas.microsoft.com/office/powerpoint/2010/main" val="2115063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Cleaning The Data</a:t>
            </a:r>
          </a:p>
        </p:txBody>
      </p:sp>
      <p:graphicFrame>
        <p:nvGraphicFramePr>
          <p:cNvPr id="4" name="Table 7">
            <a:extLst>
              <a:ext uri="{FF2B5EF4-FFF2-40B4-BE49-F238E27FC236}">
                <a16:creationId xmlns:a16="http://schemas.microsoft.com/office/drawing/2014/main" id="{4B98C30C-A815-4873-A7BB-D35EB3AF2FCB}"/>
              </a:ext>
            </a:extLst>
          </p:cNvPr>
          <p:cNvGraphicFramePr>
            <a:graphicFrameLocks noGrp="1"/>
          </p:cNvGraphicFramePr>
          <p:nvPr>
            <p:extLst>
              <p:ext uri="{D42A27DB-BD31-4B8C-83A1-F6EECF244321}">
                <p14:modId xmlns:p14="http://schemas.microsoft.com/office/powerpoint/2010/main" val="848214584"/>
              </p:ext>
            </p:extLst>
          </p:nvPr>
        </p:nvGraphicFramePr>
        <p:xfrm>
          <a:off x="229834" y="2947961"/>
          <a:ext cx="11683998" cy="1529230"/>
        </p:xfrm>
        <a:graphic>
          <a:graphicData uri="http://schemas.openxmlformats.org/drawingml/2006/table">
            <a:tbl>
              <a:tblPr firstRow="1" bandRow="1">
                <a:tableStyleId>{5C22544A-7EE6-4342-B048-85BDC9FD1C3A}</a:tableStyleId>
              </a:tblPr>
              <a:tblGrid>
                <a:gridCol w="2708675">
                  <a:extLst>
                    <a:ext uri="{9D8B030D-6E8A-4147-A177-3AD203B41FA5}">
                      <a16:colId xmlns:a16="http://schemas.microsoft.com/office/drawing/2014/main" val="3808869501"/>
                    </a:ext>
                  </a:extLst>
                </a:gridCol>
                <a:gridCol w="1802167">
                  <a:extLst>
                    <a:ext uri="{9D8B030D-6E8A-4147-A177-3AD203B41FA5}">
                      <a16:colId xmlns:a16="http://schemas.microsoft.com/office/drawing/2014/main" val="2080543855"/>
                    </a:ext>
                  </a:extLst>
                </a:gridCol>
                <a:gridCol w="7173156">
                  <a:extLst>
                    <a:ext uri="{9D8B030D-6E8A-4147-A177-3AD203B41FA5}">
                      <a16:colId xmlns:a16="http://schemas.microsoft.com/office/drawing/2014/main" val="4097718518"/>
                    </a:ext>
                  </a:extLst>
                </a:gridCol>
              </a:tblGrid>
              <a:tr h="444575">
                <a:tc>
                  <a:txBody>
                    <a:bodyPr/>
                    <a:lstStyle/>
                    <a:p>
                      <a:r>
                        <a:rPr lang="en-US" dirty="0"/>
                        <a:t>Feature</a:t>
                      </a:r>
                    </a:p>
                  </a:txBody>
                  <a:tcPr anchor="ctr"/>
                </a:tc>
                <a:tc>
                  <a:txBody>
                    <a:bodyPr/>
                    <a:lstStyle/>
                    <a:p>
                      <a:r>
                        <a:rPr lang="en-US" dirty="0"/>
                        <a:t>No. of missing values</a:t>
                      </a:r>
                    </a:p>
                  </a:txBody>
                  <a:tcPr anchor="ctr"/>
                </a:tc>
                <a:tc>
                  <a:txBody>
                    <a:bodyPr/>
                    <a:lstStyle/>
                    <a:p>
                      <a:r>
                        <a:rPr lang="en-US" dirty="0"/>
                        <a:t>Replacement</a:t>
                      </a:r>
                    </a:p>
                  </a:txBody>
                  <a:tcPr anchor="ctr"/>
                </a:tc>
                <a:extLst>
                  <a:ext uri="{0D108BD9-81ED-4DB2-BD59-A6C34878D82A}">
                    <a16:rowId xmlns:a16="http://schemas.microsoft.com/office/drawing/2014/main" val="2961337645"/>
                  </a:ext>
                </a:extLst>
              </a:tr>
              <a:tr h="444575">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Year</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271</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The most frequent value: 2009</a:t>
                      </a:r>
                    </a:p>
                  </a:txBody>
                  <a:tcPr marL="68580" marR="68580" marT="0" marB="0" anchor="ctr">
                    <a:solidFill>
                      <a:schemeClr val="bg1"/>
                    </a:solidFill>
                  </a:tcPr>
                </a:tc>
                <a:extLst>
                  <a:ext uri="{0D108BD9-81ED-4DB2-BD59-A6C34878D82A}">
                    <a16:rowId xmlns:a16="http://schemas.microsoft.com/office/drawing/2014/main" val="3362453171"/>
                  </a:ext>
                </a:extLst>
              </a:tr>
              <a:tr h="444575">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Publisher</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58</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‘unknown’</a:t>
                      </a:r>
                    </a:p>
                  </a:txBody>
                  <a:tcPr marL="68580" marR="68580" marT="0" marB="0" anchor="ctr">
                    <a:solidFill>
                      <a:schemeClr val="bg1"/>
                    </a:solidFill>
                  </a:tcPr>
                </a:tc>
                <a:extLst>
                  <a:ext uri="{0D108BD9-81ED-4DB2-BD59-A6C34878D82A}">
                    <a16:rowId xmlns:a16="http://schemas.microsoft.com/office/drawing/2014/main" val="2368127801"/>
                  </a:ext>
                </a:extLst>
              </a:tr>
            </a:tbl>
          </a:graphicData>
        </a:graphic>
      </p:graphicFrame>
      <p:sp>
        <p:nvSpPr>
          <p:cNvPr id="3" name="TextBox 2">
            <a:extLst>
              <a:ext uri="{FF2B5EF4-FFF2-40B4-BE49-F238E27FC236}">
                <a16:creationId xmlns:a16="http://schemas.microsoft.com/office/drawing/2014/main" id="{0FD34998-8DF8-48C3-82EA-BD2F1CE88035}"/>
              </a:ext>
            </a:extLst>
          </p:cNvPr>
          <p:cNvSpPr txBox="1"/>
          <p:nvPr/>
        </p:nvSpPr>
        <p:spPr>
          <a:xfrm>
            <a:off x="159798" y="2325950"/>
            <a:ext cx="1865895" cy="369332"/>
          </a:xfrm>
          <a:prstGeom prst="rect">
            <a:avLst/>
          </a:prstGeom>
          <a:noFill/>
        </p:spPr>
        <p:txBody>
          <a:bodyPr wrap="none" rtlCol="0">
            <a:spAutoFit/>
          </a:bodyPr>
          <a:lstStyle/>
          <a:p>
            <a:r>
              <a:rPr lang="en-US" b="1" u="sng" dirty="0"/>
              <a:t>Missing Values:</a:t>
            </a:r>
          </a:p>
        </p:txBody>
      </p:sp>
      <p:sp>
        <p:nvSpPr>
          <p:cNvPr id="6" name="TextBox 5">
            <a:extLst>
              <a:ext uri="{FF2B5EF4-FFF2-40B4-BE49-F238E27FC236}">
                <a16:creationId xmlns:a16="http://schemas.microsoft.com/office/drawing/2014/main" id="{04900587-ED56-4CE1-AC8D-AB320F00DA91}"/>
              </a:ext>
            </a:extLst>
          </p:cNvPr>
          <p:cNvSpPr txBox="1"/>
          <p:nvPr/>
        </p:nvSpPr>
        <p:spPr>
          <a:xfrm>
            <a:off x="152400" y="4937464"/>
            <a:ext cx="3567130" cy="871585"/>
          </a:xfrm>
          <a:prstGeom prst="rect">
            <a:avLst/>
          </a:prstGeom>
          <a:noFill/>
        </p:spPr>
        <p:txBody>
          <a:bodyPr wrap="none" rtlCol="0">
            <a:spAutoFit/>
          </a:bodyPr>
          <a:lstStyle/>
          <a:p>
            <a:pPr>
              <a:lnSpc>
                <a:spcPct val="150000"/>
              </a:lnSpc>
            </a:pPr>
            <a:r>
              <a:rPr lang="en-US" b="1" u="sng" dirty="0"/>
              <a:t>Duplicate Rows:</a:t>
            </a:r>
          </a:p>
          <a:p>
            <a:pPr>
              <a:lnSpc>
                <a:spcPct val="150000"/>
              </a:lnSpc>
            </a:pPr>
            <a:r>
              <a:rPr lang="en-US" dirty="0"/>
              <a:t>No duplicate records were found.</a:t>
            </a:r>
          </a:p>
        </p:txBody>
      </p:sp>
    </p:spTree>
    <p:extLst>
      <p:ext uri="{BB962C8B-B14F-4D97-AF65-F5344CB8AC3E}">
        <p14:creationId xmlns:p14="http://schemas.microsoft.com/office/powerpoint/2010/main" val="774407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Cleaning The Data</a:t>
            </a:r>
          </a:p>
        </p:txBody>
      </p:sp>
      <p:graphicFrame>
        <p:nvGraphicFramePr>
          <p:cNvPr id="4" name="Table 7">
            <a:extLst>
              <a:ext uri="{FF2B5EF4-FFF2-40B4-BE49-F238E27FC236}">
                <a16:creationId xmlns:a16="http://schemas.microsoft.com/office/drawing/2014/main" id="{4B98C30C-A815-4873-A7BB-D35EB3AF2FCB}"/>
              </a:ext>
            </a:extLst>
          </p:cNvPr>
          <p:cNvGraphicFramePr>
            <a:graphicFrameLocks noGrp="1"/>
          </p:cNvGraphicFramePr>
          <p:nvPr>
            <p:extLst>
              <p:ext uri="{D42A27DB-BD31-4B8C-83A1-F6EECF244321}">
                <p14:modId xmlns:p14="http://schemas.microsoft.com/office/powerpoint/2010/main" val="4111054796"/>
              </p:ext>
            </p:extLst>
          </p:nvPr>
        </p:nvGraphicFramePr>
        <p:xfrm>
          <a:off x="274222" y="1740598"/>
          <a:ext cx="11488691" cy="3088855"/>
        </p:xfrm>
        <a:graphic>
          <a:graphicData uri="http://schemas.openxmlformats.org/drawingml/2006/table">
            <a:tbl>
              <a:tblPr firstRow="1" bandRow="1">
                <a:tableStyleId>{5C22544A-7EE6-4342-B048-85BDC9FD1C3A}</a:tableStyleId>
              </a:tblPr>
              <a:tblGrid>
                <a:gridCol w="2708675">
                  <a:extLst>
                    <a:ext uri="{9D8B030D-6E8A-4147-A177-3AD203B41FA5}">
                      <a16:colId xmlns:a16="http://schemas.microsoft.com/office/drawing/2014/main" val="3808869501"/>
                    </a:ext>
                  </a:extLst>
                </a:gridCol>
                <a:gridCol w="8780016">
                  <a:extLst>
                    <a:ext uri="{9D8B030D-6E8A-4147-A177-3AD203B41FA5}">
                      <a16:colId xmlns:a16="http://schemas.microsoft.com/office/drawing/2014/main" val="4097718518"/>
                    </a:ext>
                  </a:extLst>
                </a:gridCol>
              </a:tblGrid>
              <a:tr h="502137">
                <a:tc>
                  <a:txBody>
                    <a:bodyPr/>
                    <a:lstStyle/>
                    <a:p>
                      <a:r>
                        <a:rPr lang="en-US" dirty="0"/>
                        <a:t>Feature</a:t>
                      </a:r>
                    </a:p>
                  </a:txBody>
                  <a:tcPr anchor="ctr"/>
                </a:tc>
                <a:tc>
                  <a:txBody>
                    <a:bodyPr/>
                    <a:lstStyle/>
                    <a:p>
                      <a:r>
                        <a:rPr lang="en-US" dirty="0"/>
                        <a:t>Treatment</a:t>
                      </a:r>
                    </a:p>
                  </a:txBody>
                  <a:tcPr anchor="ctr"/>
                </a:tc>
                <a:extLst>
                  <a:ext uri="{0D108BD9-81ED-4DB2-BD59-A6C34878D82A}">
                    <a16:rowId xmlns:a16="http://schemas.microsoft.com/office/drawing/2014/main" val="2961337645"/>
                  </a:ext>
                </a:extLst>
              </a:tr>
              <a:tr h="567535">
                <a:tc>
                  <a:txBody>
                    <a:bodyPr/>
                    <a:lstStyle/>
                    <a:p>
                      <a:pPr algn="l"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Year</a:t>
                      </a: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The year information, even if considered as extreme, is true, and replacing it with any other measurement will make the results biased, therefore it will be retained.</a:t>
                      </a:r>
                    </a:p>
                  </a:txBody>
                  <a:tcPr marL="68580" marR="68580" marT="0" marB="0" anchor="ctr">
                    <a:solidFill>
                      <a:schemeClr val="bg1"/>
                    </a:solidFill>
                  </a:tcPr>
                </a:tc>
                <a:extLst>
                  <a:ext uri="{0D108BD9-81ED-4DB2-BD59-A6C34878D82A}">
                    <a16:rowId xmlns:a16="http://schemas.microsoft.com/office/drawing/2014/main" val="3362453171"/>
                  </a:ext>
                </a:extLst>
              </a:tr>
              <a:tr h="862239">
                <a:tc>
                  <a:txBody>
                    <a:bodyPr/>
                    <a:lstStyle/>
                    <a:p>
                      <a:pPr algn="l" rtl="0">
                        <a:lnSpc>
                          <a:spcPct val="107000"/>
                        </a:lnSpc>
                        <a:spcAft>
                          <a:spcPts val="0"/>
                        </a:spcAft>
                      </a:pPr>
                      <a:r>
                        <a:rPr lang="en-US" sz="1600" dirty="0" err="1">
                          <a:solidFill>
                            <a:schemeClr val="tx1"/>
                          </a:solidFill>
                          <a:effectLst/>
                          <a:latin typeface="+mn-lt"/>
                          <a:ea typeface="Calibri" panose="020F0502020204030204" pitchFamily="34" charset="0"/>
                          <a:cs typeface="Arial" panose="020B0604020202020204" pitchFamily="34" charset="0"/>
                        </a:rPr>
                        <a:t>NA_Sales</a:t>
                      </a:r>
                      <a:r>
                        <a:rPr lang="en-US" sz="1600" dirty="0">
                          <a:solidFill>
                            <a:schemeClr val="tx1"/>
                          </a:solidFill>
                          <a:effectLst/>
                          <a:latin typeface="+mn-lt"/>
                          <a:ea typeface="Calibri" panose="020F0502020204030204" pitchFamily="34" charset="0"/>
                          <a:cs typeface="Arial" panose="020B0604020202020204" pitchFamily="34" charset="0"/>
                        </a:rPr>
                        <a:t>, </a:t>
                      </a:r>
                      <a:r>
                        <a:rPr lang="en-US" sz="1600" dirty="0" err="1">
                          <a:solidFill>
                            <a:schemeClr val="tx1"/>
                          </a:solidFill>
                          <a:effectLst/>
                          <a:latin typeface="+mn-lt"/>
                          <a:ea typeface="Calibri" panose="020F0502020204030204" pitchFamily="34" charset="0"/>
                          <a:cs typeface="Arial" panose="020B0604020202020204" pitchFamily="34" charset="0"/>
                        </a:rPr>
                        <a:t>EU_Sales</a:t>
                      </a:r>
                      <a:r>
                        <a:rPr lang="en-US" sz="1600" dirty="0">
                          <a:solidFill>
                            <a:schemeClr val="tx1"/>
                          </a:solidFill>
                          <a:effectLst/>
                          <a:latin typeface="+mn-lt"/>
                          <a:ea typeface="Calibri" panose="020F0502020204030204" pitchFamily="34" charset="0"/>
                          <a:cs typeface="Arial" panose="020B0604020202020204" pitchFamily="34" charset="0"/>
                        </a:rPr>
                        <a:t>, </a:t>
                      </a:r>
                      <a:r>
                        <a:rPr lang="en-US" sz="1600" dirty="0" err="1">
                          <a:solidFill>
                            <a:schemeClr val="tx1"/>
                          </a:solidFill>
                          <a:effectLst/>
                          <a:latin typeface="+mn-lt"/>
                          <a:ea typeface="Calibri" panose="020F0502020204030204" pitchFamily="34" charset="0"/>
                          <a:cs typeface="Arial" panose="020B0604020202020204" pitchFamily="34" charset="0"/>
                        </a:rPr>
                        <a:t>JP_Sales</a:t>
                      </a:r>
                      <a:r>
                        <a:rPr lang="en-US" sz="1600" dirty="0">
                          <a:solidFill>
                            <a:schemeClr val="tx1"/>
                          </a:solidFill>
                          <a:effectLst/>
                          <a:latin typeface="+mn-lt"/>
                          <a:ea typeface="Calibri" panose="020F0502020204030204" pitchFamily="34" charset="0"/>
                          <a:cs typeface="Arial" panose="020B0604020202020204" pitchFamily="34" charset="0"/>
                        </a:rPr>
                        <a:t>, </a:t>
                      </a:r>
                      <a:r>
                        <a:rPr lang="en-US" sz="1600" dirty="0" err="1">
                          <a:solidFill>
                            <a:schemeClr val="tx1"/>
                          </a:solidFill>
                          <a:effectLst/>
                          <a:latin typeface="+mn-lt"/>
                          <a:ea typeface="Calibri" panose="020F0502020204030204" pitchFamily="34" charset="0"/>
                          <a:cs typeface="Arial" panose="020B0604020202020204" pitchFamily="34" charset="0"/>
                        </a:rPr>
                        <a:t>Other_Sales</a:t>
                      </a:r>
                      <a:endParaRPr lang="en-US" sz="160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Since the absolute revenues are directly related to the global sales, keeping it in that formant does not make sense. Thus, these variables are shifted to each area’s portion (in percentage) out of the global sales.</a:t>
                      </a:r>
                    </a:p>
                  </a:txBody>
                  <a:tcPr marL="68580" marR="68580" marT="0" marB="0" anchor="ctr">
                    <a:solidFill>
                      <a:schemeClr val="bg1"/>
                    </a:solidFill>
                  </a:tcPr>
                </a:tc>
                <a:extLst>
                  <a:ext uri="{0D108BD9-81ED-4DB2-BD59-A6C34878D82A}">
                    <a16:rowId xmlns:a16="http://schemas.microsoft.com/office/drawing/2014/main" val="2368127801"/>
                  </a:ext>
                </a:extLst>
              </a:tr>
              <a:tr h="1156944">
                <a:tc>
                  <a:txBody>
                    <a:bodyPr/>
                    <a:lstStyle/>
                    <a:p>
                      <a:pPr algn="l" rtl="0">
                        <a:lnSpc>
                          <a:spcPct val="107000"/>
                        </a:lnSpc>
                        <a:spcAft>
                          <a:spcPts val="0"/>
                        </a:spcAft>
                      </a:pPr>
                      <a:r>
                        <a:rPr lang="en-US" sz="1600" dirty="0" err="1">
                          <a:solidFill>
                            <a:schemeClr val="tx1"/>
                          </a:solidFill>
                          <a:effectLst/>
                          <a:latin typeface="+mn-lt"/>
                          <a:ea typeface="Calibri" panose="020F0502020204030204" pitchFamily="34" charset="0"/>
                          <a:cs typeface="Arial" panose="020B0604020202020204" pitchFamily="34" charset="0"/>
                        </a:rPr>
                        <a:t>Global_Sales</a:t>
                      </a:r>
                      <a:endParaRPr lang="en-US" sz="160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nchor="ctr">
                    <a:solidFill>
                      <a:schemeClr val="bg1"/>
                    </a:solidFill>
                  </a:tcPr>
                </a:tc>
                <a:tc>
                  <a:txBody>
                    <a:bodyPr/>
                    <a:lstStyle/>
                    <a:p>
                      <a:pPr algn="just" rtl="0">
                        <a:lnSpc>
                          <a:spcPct val="107000"/>
                        </a:lnSpc>
                        <a:spcAft>
                          <a:spcPts val="0"/>
                        </a:spcAft>
                      </a:pPr>
                      <a:r>
                        <a:rPr lang="en-US" sz="1600" dirty="0">
                          <a:solidFill>
                            <a:schemeClr val="tx1"/>
                          </a:solidFill>
                          <a:effectLst/>
                          <a:latin typeface="+mn-lt"/>
                          <a:ea typeface="Calibri" panose="020F0502020204030204" pitchFamily="34" charset="0"/>
                          <a:cs typeface="Arial" panose="020B0604020202020204" pitchFamily="34" charset="0"/>
                        </a:rPr>
                        <a:t>The revenue information, even if considered as extreme, is valid, and replacing it with any other measurement will make the results biased, therefore it will be retained (for the cluster analysis, it will be binned into categories, so the magnitude of those values will be tremendously depressed).</a:t>
                      </a:r>
                    </a:p>
                  </a:txBody>
                  <a:tcPr marL="68580" marR="68580" marT="0" marB="0" anchor="ctr">
                    <a:solidFill>
                      <a:schemeClr val="bg1"/>
                    </a:solidFill>
                  </a:tcPr>
                </a:tc>
                <a:extLst>
                  <a:ext uri="{0D108BD9-81ED-4DB2-BD59-A6C34878D82A}">
                    <a16:rowId xmlns:a16="http://schemas.microsoft.com/office/drawing/2014/main" val="1107588442"/>
                  </a:ext>
                </a:extLst>
              </a:tr>
            </a:tbl>
          </a:graphicData>
        </a:graphic>
      </p:graphicFrame>
      <p:sp>
        <p:nvSpPr>
          <p:cNvPr id="3" name="TextBox 2">
            <a:extLst>
              <a:ext uri="{FF2B5EF4-FFF2-40B4-BE49-F238E27FC236}">
                <a16:creationId xmlns:a16="http://schemas.microsoft.com/office/drawing/2014/main" id="{0FD34998-8DF8-48C3-82EA-BD2F1CE88035}"/>
              </a:ext>
            </a:extLst>
          </p:cNvPr>
          <p:cNvSpPr txBox="1"/>
          <p:nvPr/>
        </p:nvSpPr>
        <p:spPr>
          <a:xfrm>
            <a:off x="195309" y="1145219"/>
            <a:ext cx="3021918" cy="369332"/>
          </a:xfrm>
          <a:prstGeom prst="rect">
            <a:avLst/>
          </a:prstGeom>
          <a:noFill/>
        </p:spPr>
        <p:txBody>
          <a:bodyPr wrap="none" rtlCol="0">
            <a:spAutoFit/>
          </a:bodyPr>
          <a:lstStyle/>
          <a:p>
            <a:r>
              <a:rPr lang="en-US" b="1" u="sng" dirty="0"/>
              <a:t>Extreme Values (Outliers):</a:t>
            </a:r>
          </a:p>
        </p:txBody>
      </p:sp>
    </p:spTree>
    <p:extLst>
      <p:ext uri="{BB962C8B-B14F-4D97-AF65-F5344CB8AC3E}">
        <p14:creationId xmlns:p14="http://schemas.microsoft.com/office/powerpoint/2010/main" val="443617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4BB89958-7559-4B23-9D5C-86DB0D9DD436}"/>
              </a:ext>
            </a:extLst>
          </p:cNvPr>
          <p:cNvPicPr/>
          <p:nvPr/>
        </p:nvPicPr>
        <p:blipFill>
          <a:blip r:embed="rId2"/>
          <a:stretch>
            <a:fillRect/>
          </a:stretch>
        </p:blipFill>
        <p:spPr>
          <a:xfrm>
            <a:off x="2742585" y="1642369"/>
            <a:ext cx="6792645" cy="2443566"/>
          </a:xfrm>
          <a:prstGeom prst="rect">
            <a:avLst/>
          </a:prstGeom>
        </p:spPr>
      </p:pic>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Exploratory Data Analysis</a:t>
            </a:r>
          </a:p>
        </p:txBody>
      </p:sp>
      <p:sp>
        <p:nvSpPr>
          <p:cNvPr id="5" name="TextBox 4">
            <a:extLst>
              <a:ext uri="{FF2B5EF4-FFF2-40B4-BE49-F238E27FC236}">
                <a16:creationId xmlns:a16="http://schemas.microsoft.com/office/drawing/2014/main" id="{1EB65B1B-E366-448A-A33C-DB0673C303DD}"/>
              </a:ext>
            </a:extLst>
          </p:cNvPr>
          <p:cNvSpPr txBox="1"/>
          <p:nvPr/>
        </p:nvSpPr>
        <p:spPr>
          <a:xfrm>
            <a:off x="195309" y="1145219"/>
            <a:ext cx="2325252" cy="369332"/>
          </a:xfrm>
          <a:prstGeom prst="rect">
            <a:avLst/>
          </a:prstGeom>
          <a:noFill/>
        </p:spPr>
        <p:txBody>
          <a:bodyPr wrap="none" rtlCol="0">
            <a:spAutoFit/>
          </a:bodyPr>
          <a:lstStyle/>
          <a:p>
            <a:r>
              <a:rPr lang="en-US" b="1" u="sng" dirty="0"/>
              <a:t>Numeric Attributes:</a:t>
            </a:r>
          </a:p>
        </p:txBody>
      </p:sp>
      <p:sp>
        <p:nvSpPr>
          <p:cNvPr id="7" name="Rectangle 6">
            <a:extLst>
              <a:ext uri="{FF2B5EF4-FFF2-40B4-BE49-F238E27FC236}">
                <a16:creationId xmlns:a16="http://schemas.microsoft.com/office/drawing/2014/main" id="{A7EC80A2-1BF8-4E1C-A534-63641274D1F8}"/>
              </a:ext>
            </a:extLst>
          </p:cNvPr>
          <p:cNvSpPr/>
          <p:nvPr/>
        </p:nvSpPr>
        <p:spPr>
          <a:xfrm>
            <a:off x="3285351" y="1897602"/>
            <a:ext cx="914400" cy="211288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BC2A36-72FF-46F4-96A4-B318FF368E93}"/>
              </a:ext>
            </a:extLst>
          </p:cNvPr>
          <p:cNvSpPr/>
          <p:nvPr/>
        </p:nvSpPr>
        <p:spPr>
          <a:xfrm>
            <a:off x="186431" y="4474346"/>
            <a:ext cx="3187084" cy="798990"/>
          </a:xfrm>
          <a:prstGeom prst="rect">
            <a:avLst/>
          </a:prstGeom>
          <a:solidFill>
            <a:schemeClr val="bg1"/>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ea typeface="Calibri" panose="020F0502020204030204" pitchFamily="34" charset="0"/>
              </a:rPr>
              <a:t>Video games range from 1980 to 2020</a:t>
            </a:r>
            <a:endParaRPr lang="en-US" dirty="0">
              <a:solidFill>
                <a:schemeClr val="tx1"/>
              </a:solidFill>
            </a:endParaRPr>
          </a:p>
        </p:txBody>
      </p:sp>
      <p:sp>
        <p:nvSpPr>
          <p:cNvPr id="16" name="Rectangle 15">
            <a:extLst>
              <a:ext uri="{FF2B5EF4-FFF2-40B4-BE49-F238E27FC236}">
                <a16:creationId xmlns:a16="http://schemas.microsoft.com/office/drawing/2014/main" id="{FC47BFF1-3085-46A9-81D6-6D0641F25F34}"/>
              </a:ext>
            </a:extLst>
          </p:cNvPr>
          <p:cNvSpPr/>
          <p:nvPr/>
        </p:nvSpPr>
        <p:spPr>
          <a:xfrm>
            <a:off x="7076116" y="1897602"/>
            <a:ext cx="1091954" cy="2112885"/>
          </a:xfrm>
          <a:prstGeom prst="rect">
            <a:avLst/>
          </a:prstGeom>
          <a:no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D0FFAC9-6E74-42F9-879C-7A99C844DE58}"/>
              </a:ext>
            </a:extLst>
          </p:cNvPr>
          <p:cNvSpPr/>
          <p:nvPr/>
        </p:nvSpPr>
        <p:spPr>
          <a:xfrm>
            <a:off x="8531440" y="4323425"/>
            <a:ext cx="3187084" cy="1899821"/>
          </a:xfrm>
          <a:prstGeom prst="rect">
            <a:avLst/>
          </a:prstGeom>
          <a:solidFill>
            <a:schemeClr val="bg1"/>
          </a:solidFill>
          <a:ln w="1905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ea typeface="Calibri" panose="020F0502020204030204" pitchFamily="34" charset="0"/>
              </a:rPr>
              <a:t>Having most of its data being on the low portions among overall revenues</a:t>
            </a:r>
            <a:r>
              <a:rPr lang="he-IL" sz="1800" dirty="0">
                <a:effectLst/>
                <a:ea typeface="Calibri" panose="020F0502020204030204" pitchFamily="34" charset="0"/>
                <a:cs typeface="Times New Roman" panose="02020603050405020304" pitchFamily="18" charset="0"/>
              </a:rPr>
              <a:t>, </a:t>
            </a:r>
            <a:r>
              <a:rPr lang="en-US" sz="1800" dirty="0">
                <a:effectLst/>
                <a:ea typeface="Calibri" panose="020F0502020204030204" pitchFamily="34" charset="0"/>
              </a:rPr>
              <a:t>‘other sales’ has usually low influence compared to the defined other three regions</a:t>
            </a:r>
            <a:endParaRPr lang="en-US" dirty="0">
              <a:solidFill>
                <a:schemeClr val="tx1"/>
              </a:solidFill>
            </a:endParaRPr>
          </a:p>
        </p:txBody>
      </p:sp>
      <p:sp>
        <p:nvSpPr>
          <p:cNvPr id="26" name="Rectangle 25">
            <a:extLst>
              <a:ext uri="{FF2B5EF4-FFF2-40B4-BE49-F238E27FC236}">
                <a16:creationId xmlns:a16="http://schemas.microsoft.com/office/drawing/2014/main" id="{F47BCDC1-CB0D-4D97-8D4B-3092588C768E}"/>
              </a:ext>
            </a:extLst>
          </p:cNvPr>
          <p:cNvSpPr/>
          <p:nvPr/>
        </p:nvSpPr>
        <p:spPr>
          <a:xfrm>
            <a:off x="4208629" y="1897602"/>
            <a:ext cx="914400" cy="2112885"/>
          </a:xfrm>
          <a:prstGeom prst="rect">
            <a:avLst/>
          </a:prstGeom>
          <a:noFill/>
          <a:ln w="28575">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67D263-C440-441D-8198-666C9EC012F6}"/>
              </a:ext>
            </a:extLst>
          </p:cNvPr>
          <p:cNvSpPr/>
          <p:nvPr/>
        </p:nvSpPr>
        <p:spPr>
          <a:xfrm>
            <a:off x="6143961" y="1897602"/>
            <a:ext cx="914400" cy="2112885"/>
          </a:xfrm>
          <a:prstGeom prst="rect">
            <a:avLst/>
          </a:prstGeom>
          <a:noFill/>
          <a:ln w="28575">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0AC447-0D85-4E33-98D8-29D3953C22E5}"/>
              </a:ext>
            </a:extLst>
          </p:cNvPr>
          <p:cNvSpPr/>
          <p:nvPr/>
        </p:nvSpPr>
        <p:spPr>
          <a:xfrm>
            <a:off x="4545366" y="4705165"/>
            <a:ext cx="3187084" cy="1713389"/>
          </a:xfrm>
          <a:prstGeom prst="rect">
            <a:avLst/>
          </a:prstGeom>
          <a:solidFill>
            <a:schemeClr val="bg1"/>
          </a:solidFill>
          <a:ln w="1905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ea typeface="Calibri" panose="020F0502020204030204" pitchFamily="34" charset="0"/>
              </a:rPr>
              <a:t>Japan and North America both reach high portion of the sales for certain franchises, which implies each one the areas enjoy a separate market share</a:t>
            </a:r>
            <a:endParaRPr lang="en-US" dirty="0">
              <a:solidFill>
                <a:schemeClr val="tx1"/>
              </a:solidFill>
            </a:endParaRPr>
          </a:p>
        </p:txBody>
      </p:sp>
      <p:cxnSp>
        <p:nvCxnSpPr>
          <p:cNvPr id="9" name="Straight Connector 8">
            <a:extLst>
              <a:ext uri="{FF2B5EF4-FFF2-40B4-BE49-F238E27FC236}">
                <a16:creationId xmlns:a16="http://schemas.microsoft.com/office/drawing/2014/main" id="{439D77E3-FFFB-4B2E-842B-38FBBAEA8260}"/>
              </a:ext>
            </a:extLst>
          </p:cNvPr>
          <p:cNvCxnSpPr>
            <a:cxnSpLocks/>
            <a:stCxn id="7" idx="2"/>
            <a:endCxn id="12" idx="0"/>
          </p:cNvCxnSpPr>
          <p:nvPr/>
        </p:nvCxnSpPr>
        <p:spPr>
          <a:xfrm flipH="1">
            <a:off x="1779973" y="4010487"/>
            <a:ext cx="1962578" cy="463859"/>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57B4008-7905-4E46-9F3D-70CF1BAF28F4}"/>
              </a:ext>
            </a:extLst>
          </p:cNvPr>
          <p:cNvCxnSpPr>
            <a:cxnSpLocks/>
            <a:stCxn id="16" idx="2"/>
            <a:endCxn id="21" idx="0"/>
          </p:cNvCxnSpPr>
          <p:nvPr/>
        </p:nvCxnSpPr>
        <p:spPr>
          <a:xfrm>
            <a:off x="7622093" y="4010487"/>
            <a:ext cx="2502889" cy="312938"/>
          </a:xfrm>
          <a:prstGeom prst="line">
            <a:avLst/>
          </a:prstGeom>
          <a:ln w="28575">
            <a:solidFill>
              <a:srgbClr val="FF66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749CBA-9C7F-4878-98AF-944483224471}"/>
              </a:ext>
            </a:extLst>
          </p:cNvPr>
          <p:cNvCxnSpPr>
            <a:cxnSpLocks/>
            <a:stCxn id="26" idx="2"/>
            <a:endCxn id="37" idx="0"/>
          </p:cNvCxnSpPr>
          <p:nvPr/>
        </p:nvCxnSpPr>
        <p:spPr>
          <a:xfrm>
            <a:off x="4665829" y="4010487"/>
            <a:ext cx="1473079" cy="694678"/>
          </a:xfrm>
          <a:prstGeom prst="line">
            <a:avLst/>
          </a:prstGeom>
          <a:ln w="28575">
            <a:solidFill>
              <a:srgbClr val="66FF6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65B6C0-8FD7-4B28-818E-3DE267D02160}"/>
              </a:ext>
            </a:extLst>
          </p:cNvPr>
          <p:cNvCxnSpPr>
            <a:cxnSpLocks/>
            <a:stCxn id="27" idx="2"/>
            <a:endCxn id="37" idx="0"/>
          </p:cNvCxnSpPr>
          <p:nvPr/>
        </p:nvCxnSpPr>
        <p:spPr>
          <a:xfrm flipH="1">
            <a:off x="6138908" y="4010487"/>
            <a:ext cx="462253" cy="694678"/>
          </a:xfrm>
          <a:prstGeom prst="line">
            <a:avLst/>
          </a:prstGeom>
          <a:ln w="28575">
            <a:solidFill>
              <a:srgbClr val="66FF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11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49306" y="147961"/>
            <a:ext cx="10353762" cy="1257300"/>
          </a:xfrm>
        </p:spPr>
        <p:txBody>
          <a:bodyPr>
            <a:normAutofit/>
          </a:bodyPr>
          <a:lstStyle/>
          <a:p>
            <a:r>
              <a:rPr lang="en-US" b="1" dirty="0"/>
              <a:t>Exploratory Data Analysis</a:t>
            </a:r>
          </a:p>
        </p:txBody>
      </p:sp>
      <p:sp>
        <p:nvSpPr>
          <p:cNvPr id="5" name="TextBox 4">
            <a:extLst>
              <a:ext uri="{FF2B5EF4-FFF2-40B4-BE49-F238E27FC236}">
                <a16:creationId xmlns:a16="http://schemas.microsoft.com/office/drawing/2014/main" id="{1EB65B1B-E366-448A-A33C-DB0673C303DD}"/>
              </a:ext>
            </a:extLst>
          </p:cNvPr>
          <p:cNvSpPr txBox="1"/>
          <p:nvPr/>
        </p:nvSpPr>
        <p:spPr>
          <a:xfrm>
            <a:off x="79899" y="1038687"/>
            <a:ext cx="2657074" cy="369332"/>
          </a:xfrm>
          <a:prstGeom prst="rect">
            <a:avLst/>
          </a:prstGeom>
          <a:noFill/>
        </p:spPr>
        <p:txBody>
          <a:bodyPr wrap="none" rtlCol="0">
            <a:spAutoFit/>
          </a:bodyPr>
          <a:lstStyle/>
          <a:p>
            <a:r>
              <a:rPr lang="en-US" b="1" u="sng" dirty="0"/>
              <a:t>Categorical Attributes:</a:t>
            </a:r>
          </a:p>
        </p:txBody>
      </p:sp>
      <p:pic>
        <p:nvPicPr>
          <p:cNvPr id="3" name="Picture 2">
            <a:extLst>
              <a:ext uri="{FF2B5EF4-FFF2-40B4-BE49-F238E27FC236}">
                <a16:creationId xmlns:a16="http://schemas.microsoft.com/office/drawing/2014/main" id="{481C4F7F-A343-4F92-BB31-6C109BB82114}"/>
              </a:ext>
            </a:extLst>
          </p:cNvPr>
          <p:cNvPicPr>
            <a:picLocks noChangeAspect="1"/>
          </p:cNvPicPr>
          <p:nvPr/>
        </p:nvPicPr>
        <p:blipFill>
          <a:blip r:embed="rId2"/>
          <a:stretch>
            <a:fillRect/>
          </a:stretch>
        </p:blipFill>
        <p:spPr>
          <a:xfrm>
            <a:off x="117389" y="1429305"/>
            <a:ext cx="3899223" cy="2740202"/>
          </a:xfrm>
          <a:prstGeom prst="rect">
            <a:avLst/>
          </a:prstGeom>
        </p:spPr>
      </p:pic>
      <p:pic>
        <p:nvPicPr>
          <p:cNvPr id="4" name="Picture 3">
            <a:extLst>
              <a:ext uri="{FF2B5EF4-FFF2-40B4-BE49-F238E27FC236}">
                <a16:creationId xmlns:a16="http://schemas.microsoft.com/office/drawing/2014/main" id="{174E400F-DCF5-437F-82E4-A04193C43EE9}"/>
              </a:ext>
            </a:extLst>
          </p:cNvPr>
          <p:cNvPicPr>
            <a:picLocks noChangeAspect="1"/>
          </p:cNvPicPr>
          <p:nvPr/>
        </p:nvPicPr>
        <p:blipFill>
          <a:blip r:embed="rId3"/>
          <a:stretch>
            <a:fillRect/>
          </a:stretch>
        </p:blipFill>
        <p:spPr>
          <a:xfrm>
            <a:off x="117029" y="4197841"/>
            <a:ext cx="3895678" cy="2561247"/>
          </a:xfrm>
          <a:prstGeom prst="rect">
            <a:avLst/>
          </a:prstGeom>
        </p:spPr>
      </p:pic>
      <p:sp>
        <p:nvSpPr>
          <p:cNvPr id="10" name="TextBox 9">
            <a:extLst>
              <a:ext uri="{FF2B5EF4-FFF2-40B4-BE49-F238E27FC236}">
                <a16:creationId xmlns:a16="http://schemas.microsoft.com/office/drawing/2014/main" id="{C02AB960-4A38-49A8-B07A-7D887BF86AE1}"/>
              </a:ext>
            </a:extLst>
          </p:cNvPr>
          <p:cNvSpPr txBox="1"/>
          <p:nvPr/>
        </p:nvSpPr>
        <p:spPr>
          <a:xfrm>
            <a:off x="2920753" y="3471169"/>
            <a:ext cx="1029705" cy="369332"/>
          </a:xfrm>
          <a:prstGeom prst="rect">
            <a:avLst/>
          </a:prstGeom>
          <a:noFill/>
        </p:spPr>
        <p:txBody>
          <a:bodyPr wrap="none" rtlCol="0">
            <a:spAutoFit/>
          </a:bodyPr>
          <a:lstStyle/>
          <a:p>
            <a:r>
              <a:rPr lang="en-US" dirty="0">
                <a:solidFill>
                  <a:schemeClr val="bg1"/>
                </a:solidFill>
              </a:rPr>
              <a:t>Platform</a:t>
            </a:r>
          </a:p>
        </p:txBody>
      </p:sp>
      <p:sp>
        <p:nvSpPr>
          <p:cNvPr id="20" name="TextBox 19">
            <a:extLst>
              <a:ext uri="{FF2B5EF4-FFF2-40B4-BE49-F238E27FC236}">
                <a16:creationId xmlns:a16="http://schemas.microsoft.com/office/drawing/2014/main" id="{23A2A396-D260-4521-85D9-2B32B85C2612}"/>
              </a:ext>
            </a:extLst>
          </p:cNvPr>
          <p:cNvSpPr txBox="1"/>
          <p:nvPr/>
        </p:nvSpPr>
        <p:spPr>
          <a:xfrm>
            <a:off x="3124940" y="6116713"/>
            <a:ext cx="818237" cy="369332"/>
          </a:xfrm>
          <a:prstGeom prst="rect">
            <a:avLst/>
          </a:prstGeom>
          <a:noFill/>
        </p:spPr>
        <p:txBody>
          <a:bodyPr wrap="none" rtlCol="0">
            <a:spAutoFit/>
          </a:bodyPr>
          <a:lstStyle/>
          <a:p>
            <a:r>
              <a:rPr lang="en-US" dirty="0">
                <a:solidFill>
                  <a:schemeClr val="bg1"/>
                </a:solidFill>
              </a:rPr>
              <a:t>Genre</a:t>
            </a:r>
          </a:p>
        </p:txBody>
      </p:sp>
      <p:sp>
        <p:nvSpPr>
          <p:cNvPr id="11" name="TextBox 10">
            <a:extLst>
              <a:ext uri="{FF2B5EF4-FFF2-40B4-BE49-F238E27FC236}">
                <a16:creationId xmlns:a16="http://schemas.microsoft.com/office/drawing/2014/main" id="{CA37D21C-3094-4E73-9194-6C83131765B9}"/>
              </a:ext>
            </a:extLst>
          </p:cNvPr>
          <p:cNvSpPr txBox="1"/>
          <p:nvPr/>
        </p:nvSpPr>
        <p:spPr>
          <a:xfrm>
            <a:off x="4016880" y="1651512"/>
            <a:ext cx="7799300" cy="2351734"/>
          </a:xfrm>
          <a:prstGeom prst="rect">
            <a:avLst/>
          </a:prstGeom>
          <a:noFill/>
        </p:spPr>
        <p:txBody>
          <a:bodyPr wrap="square" rtlCol="0">
            <a:spAutoFit/>
          </a:bodyPr>
          <a:lstStyle/>
          <a:p>
            <a:pPr algn="l" rtl="0">
              <a:lnSpc>
                <a:spcPct val="107000"/>
              </a:lnSpc>
              <a:spcAft>
                <a:spcPts val="800"/>
              </a:spcAft>
            </a:pPr>
            <a:r>
              <a:rPr lang="en-US" sz="1800" dirty="0">
                <a:effectLst/>
                <a:ea typeface="Calibri" panose="020F0502020204030204" pitchFamily="34" charset="0"/>
                <a:cs typeface="Arial" panose="020B0604020202020204" pitchFamily="34" charset="0"/>
              </a:rPr>
              <a:t>Nintendo DS and PlayStation 2 are by far the most common consoles in the past</a:t>
            </a:r>
          </a:p>
          <a:p>
            <a:pPr algn="l" rtl="0">
              <a:lnSpc>
                <a:spcPct val="107000"/>
              </a:lnSpc>
              <a:spcAft>
                <a:spcPts val="800"/>
              </a:spcAft>
            </a:pPr>
            <a:r>
              <a:rPr lang="en-US" sz="1800" dirty="0">
                <a:effectLst/>
                <a:ea typeface="Calibri" panose="020F0502020204030204" pitchFamily="34" charset="0"/>
                <a:cs typeface="Arial" panose="020B0604020202020204" pitchFamily="34" charset="0"/>
              </a:rPr>
              <a:t>40 years. Far from those, but with noticeable presence, we observe PlayStation 3</a:t>
            </a:r>
            <a:r>
              <a:rPr lang="he-IL" sz="1800" dirty="0">
                <a:effectLst/>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ea typeface="Calibri" panose="020F0502020204030204" pitchFamily="34" charset="0"/>
                <a:cs typeface="Arial" panose="020B0604020202020204" pitchFamily="34" charset="0"/>
              </a:rPr>
              <a:t>Nintendo Wii, Xbox 360, PSP and PS with roughly 1200-1300 games each. PC, which at the far past used to be only source for gaming, is behind all the above</a:t>
            </a:r>
            <a:r>
              <a:rPr lang="he-IL" sz="1800" dirty="0">
                <a:effectLst/>
                <a:ea typeface="Calibri" panose="020F0502020204030204" pitchFamily="34" charset="0"/>
                <a:cs typeface="Times New Roman" panose="02020603050405020304" pitchFamily="18" charset="0"/>
              </a:rPr>
              <a:t>, </a:t>
            </a:r>
            <a:r>
              <a:rPr lang="en-US" sz="1800" dirty="0">
                <a:effectLst/>
                <a:ea typeface="Calibri" panose="020F0502020204030204" pitchFamily="34" charset="0"/>
                <a:cs typeface="Arial" panose="020B0604020202020204" pitchFamily="34" charset="0"/>
              </a:rPr>
              <a:t>with less than 1000 games within the data.</a:t>
            </a:r>
          </a:p>
        </p:txBody>
      </p:sp>
      <p:sp>
        <p:nvSpPr>
          <p:cNvPr id="22" name="TextBox 21">
            <a:extLst>
              <a:ext uri="{FF2B5EF4-FFF2-40B4-BE49-F238E27FC236}">
                <a16:creationId xmlns:a16="http://schemas.microsoft.com/office/drawing/2014/main" id="{CF560FD1-E51D-4EA2-9212-80EAE570DF0B}"/>
              </a:ext>
            </a:extLst>
          </p:cNvPr>
          <p:cNvSpPr txBox="1"/>
          <p:nvPr/>
        </p:nvSpPr>
        <p:spPr>
          <a:xfrm>
            <a:off x="4027238" y="4742421"/>
            <a:ext cx="7799300" cy="1287084"/>
          </a:xfrm>
          <a:prstGeom prst="rect">
            <a:avLst/>
          </a:prstGeom>
          <a:noFill/>
        </p:spPr>
        <p:txBody>
          <a:bodyPr wrap="square" rtlCol="0">
            <a:spAutoFit/>
          </a:bodyPr>
          <a:lstStyle/>
          <a:p>
            <a:pPr algn="l" rtl="0">
              <a:lnSpc>
                <a:spcPct val="150000"/>
              </a:lnSpc>
              <a:spcAft>
                <a:spcPts val="800"/>
              </a:spcAft>
            </a:pPr>
            <a:r>
              <a:rPr lang="en-US" sz="1800" dirty="0">
                <a:effectLst/>
                <a:ea typeface="Calibri" panose="020F0502020204030204" pitchFamily="34" charset="0"/>
                <a:cs typeface="Arial" panose="020B0604020202020204" pitchFamily="34" charset="0"/>
              </a:rPr>
              <a:t>Action and sports games are the most common genres among the best-sellers during the last 40 years. Strategy and puzzles are the least frequent with only a little more than 500 games each.</a:t>
            </a:r>
            <a:r>
              <a:rPr lang="en-US" sz="1800" b="1" dirty="0">
                <a:effectLst/>
                <a:ea typeface="Calibri" panose="020F0502020204030204" pitchFamily="34" charset="0"/>
                <a:cs typeface="Arial" panose="020B0604020202020204" pitchFamily="34" charset="0"/>
              </a:rPr>
              <a:t> </a:t>
            </a:r>
            <a:endParaRPr lang="en-US" sz="18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32443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{F464ADC1-D008-4273-BFC2-1B2D926D1EC6}tf11665031</Template>
  <TotalTime>0</TotalTime>
  <Words>1643</Words>
  <Application>Microsoft Office PowerPoint</Application>
  <PresentationFormat>Widescreen</PresentationFormat>
  <Paragraphs>200</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Nova</vt:lpstr>
      <vt:lpstr>Arial Nova Light</vt:lpstr>
      <vt:lpstr>Courier New</vt:lpstr>
      <vt:lpstr>Wingdings 2</vt:lpstr>
      <vt:lpstr>SlateVTI</vt:lpstr>
      <vt:lpstr>IST 652 Scripting for Data Analysis Final Project: Video Games Sales Analysis</vt:lpstr>
      <vt:lpstr>On The Agenda</vt:lpstr>
      <vt:lpstr>Our Business Problem</vt:lpstr>
      <vt:lpstr>Models to Be Used</vt:lpstr>
      <vt:lpstr>Metadata</vt:lpstr>
      <vt:lpstr>Cleaning The Data</vt:lpstr>
      <vt:lpstr>Cleaning The Data</vt:lpstr>
      <vt:lpstr>Exploratory Data Analysis</vt:lpstr>
      <vt:lpstr>Exploratory Data Analysis</vt:lpstr>
      <vt:lpstr>Exploratory Data Analysis</vt:lpstr>
      <vt:lpstr>Linear Regression Model Data Preprocessing</vt:lpstr>
      <vt:lpstr>Linear Regression Model Data Preprocessing</vt:lpstr>
      <vt:lpstr>Linear Regression Model Data Preprocessing</vt:lpstr>
      <vt:lpstr>Linear Regression Model First Running</vt:lpstr>
      <vt:lpstr>Linear Regression Model Second Running</vt:lpstr>
      <vt:lpstr>Linear Regression Model Business interpretation highlights</vt:lpstr>
      <vt:lpstr>K-means Cluster Analysis Data Preprocessing</vt:lpstr>
      <vt:lpstr>K-means Cluster Analysis How Many Clusters?</vt:lpstr>
      <vt:lpstr>K-means Cluster Analysis Running The Model</vt:lpstr>
      <vt:lpstr>K-means Cluster Analysis Visualizations</vt:lpstr>
      <vt:lpstr>K-means Cluster Analysis Visualizations</vt:lpstr>
      <vt:lpstr>K-means Cluster Analysis Model Interpretation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2020-07-01T17:47:02Z</dcterms:created>
  <dcterms:modified xsi:type="dcterms:W3CDTF">2020-07-03T00:56:39Z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